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cphNpqKpKc4"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r81AviZECUE"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6272295c2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6272295c2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a0d99cbb68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a0d99cbb68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Include image of database</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1d6b2730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a1d6b2730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73763"/>
              </a:buClr>
              <a:buSzPts val="1300"/>
              <a:buFont typeface="Georgia"/>
              <a:buChar char="●"/>
            </a:pPr>
            <a:r>
              <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272295c2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272295c2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Inset graph </a:t>
            </a:r>
            <a:endParaRPr/>
          </a:p>
          <a:p>
            <a:pPr indent="0" lvl="0" marL="0" rtl="0" algn="l">
              <a:spcBef>
                <a:spcPts val="0"/>
              </a:spcBef>
              <a:spcAft>
                <a:spcPts val="0"/>
              </a:spcAft>
              <a:buNone/>
            </a:pPr>
            <a:r>
              <a:rPr lang="en"/>
              <a:t>Larger pod size = more lactating females </a:t>
            </a:r>
            <a:endParaRPr/>
          </a:p>
          <a:p>
            <a:pPr indent="0" lvl="0" marL="0" rtl="0" algn="l">
              <a:spcBef>
                <a:spcPts val="0"/>
              </a:spcBef>
              <a:spcAft>
                <a:spcPts val="0"/>
              </a:spcAft>
              <a:buNone/>
            </a:pPr>
            <a:r>
              <a:rPr lang="en"/>
              <a:t>More fish does not mean more lactating females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6272295c2d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6272295c2d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Assumptions: salmon quantities much larger than the catch numbers likely and therefore the true data could </a:t>
            </a:r>
            <a:r>
              <a:rPr lang="en"/>
              <a:t>have</a:t>
            </a:r>
            <a:r>
              <a:rPr lang="en"/>
              <a:t> had a </a:t>
            </a:r>
            <a:r>
              <a:rPr lang="en"/>
              <a:t>significant</a:t>
            </a:r>
            <a:r>
              <a:rPr lang="en"/>
              <a:t> effect </a:t>
            </a:r>
            <a:endParaRPr/>
          </a:p>
          <a:p>
            <a:pPr indent="0" lvl="0" marL="0" rtl="0" algn="l">
              <a:spcBef>
                <a:spcPts val="0"/>
              </a:spcBef>
              <a:spcAft>
                <a:spcPts val="0"/>
              </a:spcAft>
              <a:buNone/>
            </a:pPr>
            <a:r>
              <a:rPr lang="en"/>
              <a:t>Also reality is populations are likely declining </a:t>
            </a:r>
            <a:endParaRPr/>
          </a:p>
          <a:p>
            <a:pPr indent="0" lvl="0" marL="0" rtl="0" algn="l">
              <a:spcBef>
                <a:spcPts val="0"/>
              </a:spcBef>
              <a:spcAft>
                <a:spcPts val="0"/>
              </a:spcAft>
              <a:buNone/>
            </a:pPr>
            <a:r>
              <a:rPr lang="en"/>
              <a:t># of lactating females simulated with a poisson dist and likely not true to reality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272295c2d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6272295c2d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a0d99cbb68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a0d99cbb68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Include image of database</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6272295c2d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6272295c2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73763"/>
                </a:solidFill>
                <a:latin typeface="Georgia"/>
                <a:ea typeface="Georgia"/>
                <a:cs typeface="Georgia"/>
                <a:sym typeface="Georgia"/>
              </a:rPr>
              <a:t>Clara:</a:t>
            </a:r>
            <a:endParaRPr sz="1500">
              <a:solidFill>
                <a:srgbClr val="073763"/>
              </a:solidFill>
              <a:latin typeface="Georgia"/>
              <a:ea typeface="Georgia"/>
              <a:cs typeface="Georgia"/>
              <a:sym typeface="Georgia"/>
            </a:endParaRPr>
          </a:p>
          <a:p>
            <a:pPr indent="0" lvl="0" marL="0" rtl="0" algn="l">
              <a:lnSpc>
                <a:spcPct val="115000"/>
              </a:lnSpc>
              <a:spcBef>
                <a:spcPts val="1200"/>
              </a:spcBef>
              <a:spcAft>
                <a:spcPts val="0"/>
              </a:spcAft>
              <a:buNone/>
            </a:pPr>
            <a:r>
              <a:rPr lang="en" sz="1800">
                <a:solidFill>
                  <a:srgbClr val="073763"/>
                </a:solidFill>
                <a:latin typeface="Georgia"/>
                <a:ea typeface="Georgia"/>
                <a:cs typeface="Georgia"/>
                <a:sym typeface="Georgia"/>
              </a:rPr>
              <a:t>In “</a:t>
            </a:r>
            <a:r>
              <a:rPr b="1" lang="en" sz="1800">
                <a:solidFill>
                  <a:srgbClr val="073763"/>
                </a:solidFill>
                <a:latin typeface="Georgia"/>
                <a:ea typeface="Georgia"/>
                <a:cs typeface="Georgia"/>
                <a:sym typeface="Georgia"/>
              </a:rPr>
              <a:t>Family feud: permanent group splitting in a highly philopatric mammal, the killer whale (Orcinus orca)</a:t>
            </a:r>
            <a:r>
              <a:rPr lang="en" sz="1800">
                <a:solidFill>
                  <a:srgbClr val="073763"/>
                </a:solidFill>
                <a:latin typeface="Georgia"/>
                <a:ea typeface="Georgia"/>
                <a:cs typeface="Georgia"/>
                <a:sym typeface="Georgia"/>
              </a:rPr>
              <a:t>” significant factors in determining pod splitting</a:t>
            </a:r>
            <a:endParaRPr sz="1800">
              <a:solidFill>
                <a:srgbClr val="073763"/>
              </a:solidFill>
              <a:latin typeface="Georgia"/>
              <a:ea typeface="Georgia"/>
              <a:cs typeface="Georgia"/>
              <a:sym typeface="Georgia"/>
            </a:endParaRPr>
          </a:p>
          <a:p>
            <a:pPr indent="0" lvl="0" marL="0" rtl="0" algn="l">
              <a:lnSpc>
                <a:spcPct val="115000"/>
              </a:lnSpc>
              <a:spcBef>
                <a:spcPts val="1200"/>
              </a:spcBef>
              <a:spcAft>
                <a:spcPts val="0"/>
              </a:spcAft>
              <a:buNone/>
            </a:pPr>
            <a:r>
              <a:t/>
            </a:r>
            <a:endParaRPr>
              <a:solidFill>
                <a:srgbClr val="373A3C"/>
              </a:solidFill>
              <a:latin typeface="Roboto"/>
              <a:ea typeface="Roboto"/>
              <a:cs typeface="Roboto"/>
              <a:sym typeface="Roboto"/>
            </a:endParaRPr>
          </a:p>
          <a:p>
            <a:pPr indent="-298450" lvl="0" marL="457200" rtl="0" algn="l">
              <a:lnSpc>
                <a:spcPct val="115000"/>
              </a:lnSpc>
              <a:spcBef>
                <a:spcPts val="0"/>
              </a:spcBef>
              <a:spcAft>
                <a:spcPts val="0"/>
              </a:spcAft>
              <a:buClr>
                <a:srgbClr val="373A3C"/>
              </a:buClr>
              <a:buSzPts val="1100"/>
              <a:buFont typeface="Roboto"/>
              <a:buChar char="-"/>
            </a:pPr>
            <a:r>
              <a:rPr lang="en">
                <a:solidFill>
                  <a:srgbClr val="373A3C"/>
                </a:solidFill>
                <a:latin typeface="Roboto"/>
                <a:ea typeface="Roboto"/>
                <a:cs typeface="Roboto"/>
                <a:sym typeface="Roboto"/>
              </a:rPr>
              <a:t>Pods are groups of orcas all related through their mothers, also called matrilines. </a:t>
            </a:r>
            <a:endParaRPr>
              <a:solidFill>
                <a:srgbClr val="373A3C"/>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373A3C"/>
              </a:solidFill>
              <a:highlight>
                <a:schemeClr val="accent4"/>
              </a:highlight>
              <a:latin typeface="Roboto"/>
              <a:ea typeface="Roboto"/>
              <a:cs typeface="Roboto"/>
              <a:sym typeface="Roboto"/>
            </a:endParaRPr>
          </a:p>
          <a:p>
            <a:pPr indent="-298450" lvl="0" marL="457200" rtl="0" algn="l">
              <a:lnSpc>
                <a:spcPct val="115000"/>
              </a:lnSpc>
              <a:spcBef>
                <a:spcPts val="0"/>
              </a:spcBef>
              <a:spcAft>
                <a:spcPts val="0"/>
              </a:spcAft>
              <a:buClr>
                <a:srgbClr val="373A3C"/>
              </a:buClr>
              <a:buSzPts val="1100"/>
              <a:buFont typeface="Roboto"/>
              <a:buChar char="-"/>
            </a:pPr>
            <a:r>
              <a:rPr lang="en">
                <a:solidFill>
                  <a:srgbClr val="373A3C"/>
                </a:solidFill>
                <a:latin typeface="Roboto"/>
                <a:ea typeface="Roboto"/>
                <a:cs typeface="Roboto"/>
                <a:sym typeface="Roboto"/>
              </a:rPr>
              <a:t>Resident killer whales refers to specific populations of killer whales that are exclusively fish-eating. </a:t>
            </a:r>
            <a:endParaRPr>
              <a:solidFill>
                <a:srgbClr val="373A3C"/>
              </a:solidFill>
              <a:latin typeface="Roboto"/>
              <a:ea typeface="Roboto"/>
              <a:cs typeface="Roboto"/>
              <a:sym typeface="Roboto"/>
            </a:endParaRPr>
          </a:p>
          <a:p>
            <a:pPr indent="0" lvl="0" marL="914400" rtl="0" algn="l">
              <a:lnSpc>
                <a:spcPct val="115000"/>
              </a:lnSpc>
              <a:spcBef>
                <a:spcPts val="0"/>
              </a:spcBef>
              <a:spcAft>
                <a:spcPts val="0"/>
              </a:spcAft>
              <a:buNone/>
            </a:pPr>
            <a:r>
              <a:t/>
            </a:r>
            <a:endParaRPr>
              <a:solidFill>
                <a:srgbClr val="373A3C"/>
              </a:solidFill>
              <a:latin typeface="Roboto"/>
              <a:ea typeface="Roboto"/>
              <a:cs typeface="Roboto"/>
              <a:sym typeface="Roboto"/>
            </a:endParaRPr>
          </a:p>
          <a:p>
            <a:pPr indent="-298450" lvl="0" marL="457200" rtl="0" algn="l">
              <a:lnSpc>
                <a:spcPct val="115000"/>
              </a:lnSpc>
              <a:spcBef>
                <a:spcPts val="0"/>
              </a:spcBef>
              <a:spcAft>
                <a:spcPts val="0"/>
              </a:spcAft>
              <a:buClr>
                <a:srgbClr val="373A3C"/>
              </a:buClr>
              <a:buSzPts val="1100"/>
              <a:buFont typeface="Roboto"/>
              <a:buChar char="-"/>
            </a:pPr>
            <a:r>
              <a:rPr lang="en">
                <a:solidFill>
                  <a:srgbClr val="373A3C"/>
                </a:solidFill>
                <a:latin typeface="Roboto"/>
                <a:ea typeface="Roboto"/>
                <a:cs typeface="Roboto"/>
                <a:sym typeface="Roboto"/>
              </a:rPr>
              <a:t>This population is also socially and genetically isolated from the other resident killer whales</a:t>
            </a:r>
            <a:endParaRPr>
              <a:solidFill>
                <a:srgbClr val="373A3C"/>
              </a:solidFill>
              <a:latin typeface="Roboto"/>
              <a:ea typeface="Roboto"/>
              <a:cs typeface="Roboto"/>
              <a:sym typeface="Roboto"/>
            </a:endParaRPr>
          </a:p>
          <a:p>
            <a:pPr indent="-298450" lvl="0" marL="457200" rtl="0" algn="l">
              <a:lnSpc>
                <a:spcPct val="115000"/>
              </a:lnSpc>
              <a:spcBef>
                <a:spcPts val="0"/>
              </a:spcBef>
              <a:spcAft>
                <a:spcPts val="0"/>
              </a:spcAft>
              <a:buClr>
                <a:srgbClr val="373A3C"/>
              </a:buClr>
              <a:buSzPts val="1100"/>
              <a:buFont typeface="Roboto"/>
              <a:buChar char="-"/>
            </a:pPr>
            <a:r>
              <a:rPr lang="en">
                <a:solidFill>
                  <a:srgbClr val="373A3C"/>
                </a:solidFill>
                <a:latin typeface="Roboto"/>
                <a:ea typeface="Roboto"/>
                <a:cs typeface="Roboto"/>
                <a:sym typeface="Roboto"/>
              </a:rPr>
              <a:t>the eastern coastal areas of the North Pacific ranges: from the </a:t>
            </a:r>
            <a:r>
              <a:rPr lang="en">
                <a:solidFill>
                  <a:srgbClr val="373A3C"/>
                </a:solidFill>
                <a:latin typeface="Roboto"/>
                <a:ea typeface="Roboto"/>
                <a:cs typeface="Roboto"/>
                <a:sym typeface="Roboto"/>
              </a:rPr>
              <a:t>e</a:t>
            </a:r>
            <a:r>
              <a:rPr lang="en">
                <a:solidFill>
                  <a:srgbClr val="373A3C"/>
                </a:solidFill>
                <a:latin typeface="Roboto"/>
                <a:ea typeface="Roboto"/>
                <a:cs typeface="Roboto"/>
                <a:sym typeface="Roboto"/>
              </a:rPr>
              <a:t>astern coast of Alaska to Washington.</a:t>
            </a:r>
            <a:endParaRPr>
              <a:solidFill>
                <a:srgbClr val="373A3C"/>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373A3C"/>
              </a:solidFill>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6272295c2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6272295c2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73763"/>
                </a:solidFill>
                <a:latin typeface="Georgia"/>
                <a:ea typeface="Georgia"/>
                <a:cs typeface="Georgia"/>
                <a:sym typeface="Georgia"/>
              </a:rPr>
              <a:t>Clara:</a:t>
            </a:r>
            <a:endParaRPr sz="1500">
              <a:solidFill>
                <a:srgbClr val="073763"/>
              </a:solidFill>
              <a:latin typeface="Georgia"/>
              <a:ea typeface="Georgia"/>
              <a:cs typeface="Georgia"/>
              <a:sym typeface="Georgia"/>
            </a:endParaRPr>
          </a:p>
          <a:p>
            <a:pPr indent="-323850" lvl="0" marL="457200" rtl="0" algn="l">
              <a:lnSpc>
                <a:spcPct val="115000"/>
              </a:lnSpc>
              <a:spcBef>
                <a:spcPts val="1200"/>
              </a:spcBef>
              <a:spcAft>
                <a:spcPts val="0"/>
              </a:spcAft>
              <a:buClr>
                <a:srgbClr val="073763"/>
              </a:buClr>
              <a:buSzPts val="1500"/>
              <a:buFont typeface="Georgia"/>
              <a:buChar char="-"/>
            </a:pPr>
            <a:r>
              <a:rPr lang="en" sz="1500">
                <a:solidFill>
                  <a:srgbClr val="073763"/>
                </a:solidFill>
                <a:latin typeface="Georgia"/>
                <a:ea typeface="Georgia"/>
                <a:cs typeface="Georgia"/>
                <a:sym typeface="Georgia"/>
              </a:rPr>
              <a:t>In our own research, instead of looking at pod spitting we focus:</a:t>
            </a:r>
            <a:endParaRPr sz="1500">
              <a:solidFill>
                <a:srgbClr val="073763"/>
              </a:solidFill>
              <a:latin typeface="Georgia"/>
              <a:ea typeface="Georgia"/>
              <a:cs typeface="Georgia"/>
              <a:sym typeface="Georgia"/>
            </a:endParaRPr>
          </a:p>
          <a:p>
            <a:pPr indent="-323850" lvl="0" marL="457200" rtl="0" algn="l">
              <a:lnSpc>
                <a:spcPct val="115000"/>
              </a:lnSpc>
              <a:spcBef>
                <a:spcPts val="0"/>
              </a:spcBef>
              <a:spcAft>
                <a:spcPts val="0"/>
              </a:spcAft>
              <a:buClr>
                <a:srgbClr val="073763"/>
              </a:buClr>
              <a:buSzPts val="1500"/>
              <a:buFont typeface="Georgia"/>
              <a:buChar char="●"/>
            </a:pPr>
            <a:r>
              <a:rPr b="1" lang="en" sz="1500">
                <a:solidFill>
                  <a:srgbClr val="073763"/>
                </a:solidFill>
                <a:latin typeface="Georgia"/>
                <a:ea typeface="Georgia"/>
                <a:cs typeface="Georgia"/>
                <a:sym typeface="Georgia"/>
              </a:rPr>
              <a:t>We hypothesize</a:t>
            </a:r>
            <a:r>
              <a:rPr lang="en" sz="1500">
                <a:solidFill>
                  <a:srgbClr val="073763"/>
                </a:solidFill>
                <a:latin typeface="Georgia"/>
                <a:ea typeface="Georgia"/>
                <a:cs typeface="Georgia"/>
                <a:sym typeface="Georgia"/>
              </a:rPr>
              <a:t>: Salmon quantities, will influence the number of lactating females in a pod (because it was also part of the data the researchers collected). </a:t>
            </a:r>
            <a:endParaRPr sz="1500">
              <a:solidFill>
                <a:srgbClr val="073763"/>
              </a:solidFill>
              <a:latin typeface="Georgia"/>
              <a:ea typeface="Georgia"/>
              <a:cs typeface="Georgia"/>
              <a:sym typeface="Georgia"/>
            </a:endParaRPr>
          </a:p>
          <a:p>
            <a:pPr indent="-323850" lvl="1" marL="914400" rtl="0" algn="l">
              <a:lnSpc>
                <a:spcPct val="115000"/>
              </a:lnSpc>
              <a:spcBef>
                <a:spcPts val="0"/>
              </a:spcBef>
              <a:spcAft>
                <a:spcPts val="0"/>
              </a:spcAft>
              <a:buClr>
                <a:srgbClr val="073763"/>
              </a:buClr>
              <a:buSzPts val="1500"/>
              <a:buFont typeface="Georgia"/>
              <a:buChar char="○"/>
            </a:pPr>
            <a:r>
              <a:rPr lang="en" sz="1500">
                <a:solidFill>
                  <a:srgbClr val="073763"/>
                </a:solidFill>
                <a:latin typeface="Georgia"/>
                <a:ea typeface="Georgia"/>
                <a:cs typeface="Georgia"/>
                <a:sym typeface="Georgia"/>
              </a:rPr>
              <a:t>Lactating females as a measure of fecundity in the population since lactating females would have had a calf in thelast 2 years</a:t>
            </a:r>
            <a:endParaRPr sz="1500">
              <a:solidFill>
                <a:srgbClr val="073763"/>
              </a:solidFill>
              <a:latin typeface="Georgia"/>
              <a:ea typeface="Georgia"/>
              <a:cs typeface="Georgia"/>
              <a:sym typeface="Georgia"/>
            </a:endParaRPr>
          </a:p>
          <a:p>
            <a:pPr indent="0" lvl="0" marL="457200" rtl="0" algn="l">
              <a:lnSpc>
                <a:spcPct val="115000"/>
              </a:lnSpc>
              <a:spcBef>
                <a:spcPts val="1200"/>
              </a:spcBef>
              <a:spcAft>
                <a:spcPts val="0"/>
              </a:spcAft>
              <a:buNone/>
            </a:pPr>
            <a:r>
              <a:rPr b="1" lang="en" sz="1500">
                <a:solidFill>
                  <a:srgbClr val="073763"/>
                </a:solidFill>
                <a:latin typeface="Georgia"/>
                <a:ea typeface="Georgia"/>
                <a:cs typeface="Georgia"/>
                <a:sym typeface="Georgia"/>
              </a:rPr>
              <a:t>Based on predictions</a:t>
            </a:r>
            <a:r>
              <a:rPr lang="en" sz="1500">
                <a:solidFill>
                  <a:srgbClr val="073763"/>
                </a:solidFill>
                <a:latin typeface="Georgia"/>
                <a:ea typeface="Georgia"/>
                <a:cs typeface="Georgia"/>
                <a:sym typeface="Georgia"/>
              </a:rPr>
              <a:t>: </a:t>
            </a:r>
            <a:endParaRPr sz="1500">
              <a:solidFill>
                <a:srgbClr val="073763"/>
              </a:solidFill>
              <a:latin typeface="Georgia"/>
              <a:ea typeface="Georgia"/>
              <a:cs typeface="Georgia"/>
              <a:sym typeface="Georgia"/>
            </a:endParaRPr>
          </a:p>
          <a:p>
            <a:pPr indent="0" lvl="0" marL="457200" rtl="0" algn="l">
              <a:lnSpc>
                <a:spcPct val="115000"/>
              </a:lnSpc>
              <a:spcBef>
                <a:spcPts val="1200"/>
              </a:spcBef>
              <a:spcAft>
                <a:spcPts val="0"/>
              </a:spcAft>
              <a:buNone/>
            </a:pPr>
            <a:r>
              <a:rPr lang="en" sz="1500">
                <a:solidFill>
                  <a:srgbClr val="073763"/>
                </a:solidFill>
                <a:latin typeface="Georgia"/>
                <a:ea typeface="Georgia"/>
                <a:cs typeface="Georgia"/>
                <a:sym typeface="Georgia"/>
              </a:rPr>
              <a:t>*Higher numbers of salmon will provide more resources for orcas and more successful reproduction. </a:t>
            </a:r>
            <a:endParaRPr sz="1500">
              <a:solidFill>
                <a:srgbClr val="073763"/>
              </a:solidFill>
              <a:latin typeface="Georgia"/>
              <a:ea typeface="Georgia"/>
              <a:cs typeface="Georgia"/>
              <a:sym typeface="Georgia"/>
            </a:endParaRPr>
          </a:p>
          <a:p>
            <a:pPr indent="0" lvl="0" marL="457200" rtl="0" algn="l">
              <a:lnSpc>
                <a:spcPct val="115000"/>
              </a:lnSpc>
              <a:spcBef>
                <a:spcPts val="1200"/>
              </a:spcBef>
              <a:spcAft>
                <a:spcPts val="1200"/>
              </a:spcAft>
              <a:buNone/>
            </a:pPr>
            <a:r>
              <a:rPr lang="en" sz="1500">
                <a:solidFill>
                  <a:srgbClr val="073763"/>
                </a:solidFill>
                <a:latin typeface="Georgia"/>
                <a:ea typeface="Georgia"/>
                <a:cs typeface="Georgia"/>
                <a:sym typeface="Georgia"/>
              </a:rPr>
              <a:t>(why do we think this?)</a:t>
            </a:r>
            <a:endParaRPr sz="1500">
              <a:solidFill>
                <a:srgbClr val="073763"/>
              </a:solidFill>
              <a:latin typeface="Georgia"/>
              <a:ea typeface="Georgia"/>
              <a:cs typeface="Georgia"/>
              <a:sym typeface="Georgi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a0d99caf7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a0d99caf7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73763"/>
                </a:solidFill>
                <a:latin typeface="Georgia"/>
                <a:ea typeface="Georgia"/>
                <a:cs typeface="Georgia"/>
                <a:sym typeface="Georgia"/>
              </a:rPr>
              <a:t>Clara:</a:t>
            </a:r>
            <a:endParaRPr/>
          </a:p>
          <a:p>
            <a:pPr indent="0" lvl="0" marL="0" rtl="0" algn="l">
              <a:spcBef>
                <a:spcPts val="1200"/>
              </a:spcBef>
              <a:spcAft>
                <a:spcPts val="0"/>
              </a:spcAft>
              <a:buNone/>
            </a:pPr>
            <a:r>
              <a:t/>
            </a:r>
            <a:endParaRPr/>
          </a:p>
          <a:p>
            <a:pPr indent="0" lvl="0" marL="0" rtl="0" algn="l">
              <a:spcBef>
                <a:spcPts val="0"/>
              </a:spcBef>
              <a:spcAft>
                <a:spcPts val="0"/>
              </a:spcAft>
              <a:buNone/>
            </a:pPr>
            <a:r>
              <a:rPr lang="en"/>
              <a:t>iNSERT dun dun dunn</a:t>
            </a:r>
            <a:endParaRPr/>
          </a:p>
          <a:p>
            <a:pPr indent="0" lvl="0" marL="0" rtl="0" algn="l">
              <a:spcBef>
                <a:spcPts val="0"/>
              </a:spcBef>
              <a:spcAft>
                <a:spcPts val="0"/>
              </a:spcAft>
              <a:buNone/>
            </a:pPr>
            <a:r>
              <a:rPr lang="en"/>
              <a:t>\</a:t>
            </a:r>
            <a:r>
              <a:rPr lang="en" u="sng">
                <a:solidFill>
                  <a:schemeClr val="hlink"/>
                </a:solidFill>
                <a:hlinkClick r:id="rId2"/>
              </a:rPr>
              <a:t>https://www.youtube.com/watch?v=cphNpqKpKc4</a:t>
            </a:r>
            <a:endParaRPr/>
          </a:p>
          <a:p>
            <a:pPr indent="-298450" lvl="0" marL="457200" rtl="0" algn="l">
              <a:spcBef>
                <a:spcPts val="0"/>
              </a:spcBef>
              <a:spcAft>
                <a:spcPts val="0"/>
              </a:spcAft>
              <a:buSzPts val="1100"/>
              <a:buChar char="-"/>
            </a:pPr>
            <a:r>
              <a:rPr lang="en"/>
              <a:t>The data in the study we used was transformed; which meant we had (-) values for variables like salmon density, or number of orcas in </a:t>
            </a:r>
            <a:endParaRPr/>
          </a:p>
          <a:p>
            <a:pPr indent="-298450" lvl="0" marL="457200" rtl="0" algn="l">
              <a:spcBef>
                <a:spcPts val="0"/>
              </a:spcBef>
              <a:spcAft>
                <a:spcPts val="0"/>
              </a:spcAft>
              <a:buClr>
                <a:schemeClr val="dk1"/>
              </a:buClr>
              <a:buSzPts val="1100"/>
              <a:buChar char="-"/>
            </a:pPr>
            <a:r>
              <a:rPr lang="en">
                <a:solidFill>
                  <a:schemeClr val="dk1"/>
                </a:solidFill>
              </a:rPr>
              <a:t>We tried to contact the authors </a:t>
            </a:r>
            <a:endParaRPr>
              <a:solidFill>
                <a:schemeClr val="dk1"/>
              </a:solidFill>
            </a:endParaRPr>
          </a:p>
          <a:p>
            <a:pPr indent="-298450" lvl="1" marL="914400" rtl="0" algn="l">
              <a:spcBef>
                <a:spcPts val="0"/>
              </a:spcBef>
              <a:spcAft>
                <a:spcPts val="0"/>
              </a:spcAft>
              <a:buSzPts val="1100"/>
              <a:buChar char="-"/>
            </a:pPr>
            <a:r>
              <a:rPr lang="en"/>
              <a:t>Subtracted the mean and divided by 2sd (but they didn’t provide us with these values)</a:t>
            </a:r>
            <a:endParaRPr/>
          </a:p>
          <a:p>
            <a:pPr indent="-298450" lvl="0" marL="457200" rtl="0" algn="l">
              <a:spcBef>
                <a:spcPts val="0"/>
              </a:spcBef>
              <a:spcAft>
                <a:spcPts val="0"/>
              </a:spcAft>
              <a:buSzPts val="1100"/>
              <a:buChar char="●"/>
            </a:pPr>
            <a:r>
              <a:rPr lang="en"/>
              <a:t>We tried to use the unscale function and we tried to do it manually but it didn’t work</a:t>
            </a:r>
            <a:endParaRPr/>
          </a:p>
          <a:p>
            <a:pPr indent="-298450" lvl="0" marL="457200" rtl="0" algn="l">
              <a:spcBef>
                <a:spcPts val="0"/>
              </a:spcBef>
              <a:spcAft>
                <a:spcPts val="0"/>
              </a:spcAft>
              <a:buSzPts val="1100"/>
              <a:buChar char="●"/>
            </a:pPr>
            <a:r>
              <a:rPr lang="en"/>
              <a:t>We were not able to un-standardize the data provided by the study. So we were not able to the raw and generate </a:t>
            </a:r>
            <a:r>
              <a:rPr lang="en"/>
              <a:t>random salmon abundance and lactating female data.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0d99caf7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0d99caf7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73763"/>
                </a:solidFill>
                <a:latin typeface="Georgia"/>
                <a:ea typeface="Georgia"/>
                <a:cs typeface="Georgia"/>
                <a:sym typeface="Georgia"/>
              </a:rPr>
              <a:t>Clara:</a:t>
            </a:r>
            <a:endParaRPr/>
          </a:p>
          <a:p>
            <a:pPr indent="0" lvl="0" marL="0" rtl="0" algn="l">
              <a:spcBef>
                <a:spcPts val="1200"/>
              </a:spcBef>
              <a:spcAft>
                <a:spcPts val="0"/>
              </a:spcAft>
              <a:buNone/>
            </a:pPr>
            <a:r>
              <a:t/>
            </a:r>
            <a:endParaRPr/>
          </a:p>
          <a:p>
            <a:pPr indent="0" lvl="0" marL="0" rtl="0" algn="l">
              <a:spcBef>
                <a:spcPts val="0"/>
              </a:spcBef>
              <a:spcAft>
                <a:spcPts val="0"/>
              </a:spcAft>
              <a:buNone/>
            </a:pPr>
            <a:r>
              <a:rPr lang="en"/>
              <a:t>Insert Rocky Music: </a:t>
            </a:r>
            <a:r>
              <a:rPr lang="en" u="sng">
                <a:solidFill>
                  <a:schemeClr val="hlink"/>
                </a:solidFill>
                <a:hlinkClick r:id="rId2"/>
              </a:rPr>
              <a:t>https://www.youtube.com/watch?v=r81AviZECUE</a:t>
            </a:r>
            <a:endParaRPr/>
          </a:p>
          <a:p>
            <a:pPr indent="0" lvl="0" marL="0" rtl="0" algn="l">
              <a:spcBef>
                <a:spcPts val="0"/>
              </a:spcBef>
              <a:spcAft>
                <a:spcPts val="0"/>
              </a:spcAft>
              <a:buNone/>
            </a:pPr>
            <a:r>
              <a:rPr lang="en"/>
              <a:t>Explain what we aim to do with the power analysis: We are looking to see if we run 1000  trials how many of them, how many models will have a statistically significant effect. </a:t>
            </a:r>
            <a:endParaRPr/>
          </a:p>
          <a:p>
            <a:pPr indent="-298450" lvl="0" marL="457200" rtl="0" algn="l">
              <a:spcBef>
                <a:spcPts val="0"/>
              </a:spcBef>
              <a:spcAft>
                <a:spcPts val="0"/>
              </a:spcAft>
              <a:buSzPts val="1100"/>
              <a:buChar char="-"/>
            </a:pPr>
            <a:r>
              <a:rPr lang="en"/>
              <a:t>Our randomization of the data aims to mimic real world observations. </a:t>
            </a:r>
            <a:endParaRPr/>
          </a:p>
          <a:p>
            <a:pPr indent="-298450" lvl="0" marL="457200" rtl="0" algn="l">
              <a:spcBef>
                <a:spcPts val="0"/>
              </a:spcBef>
              <a:spcAft>
                <a:spcPts val="0"/>
              </a:spcAft>
              <a:buSzPts val="1100"/>
              <a:buChar char="-"/>
            </a:pPr>
            <a:r>
              <a:rPr lang="en"/>
              <a:t>We can see whether we have a significant effect or not.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20ef1f69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20ef1f69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6272295c2d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6272295c2d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Data on Salmon quantities was sourced from the North Pacific Anadromous Fish Commission. This data on Chinook and Chum Salmon catch numbers in Canada’s Pacific was used as guidelines to inform data generation of Salmon abundances overtime. We were forced to generate data as the raw data used by Stredulinsky, et al. was not available. </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Data on number of female lactating Northern Resident Killer Whales was sourced from NOAA Fisheries which provided the statistic that there a 20% chance of a reproductive age female to give birth in a given year. The data on the proportion of reproductive age females per pod was sourced from ____ and is was stated to be between 20-24% of a pod which we averaged to 22%. We then used this data to generate a power analysis using a binomial distribution using the above statistics.</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Each row has a binomial that runs trials for the # of reproductive female and percent likelihood of success (in this case, reproduction)</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Poisson distribution to generate the total numbers of the population </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Multinomial to determine how many individuals in a pod based on the population overtime </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a1c9b0ad3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a1c9b0ad3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Data on Salmon quantities was sourced from the North Pacific Anadromous Fish Commission. This data on Chinook and Chum Salmon catch numbers in Canada’s Pacific was used as guidelines to inform data generation of Salmon abundances overtime. We were forced to generate data as the raw data used by Stredulinsky, et al. was not available. </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Data on number of female lactating Northern Resident Killer Whales was sourced from NOAA Fisheries which provided the statistic that there a 20% chance of a reproductive age female to give birth in a given year. The data on the proportion of reproductive age females per pod was sourced from ____ and is was stated to be between 20-24% of a pod which we averaged to 22%. We then used this data to generate a power analysis using a binomial distribution using the above statistics.</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Each row has a binomial that runs trials for the # of reproductive female and percent likelihood of success (in this case, reproduction)</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Poisson distribution to generate the total numbers of the population </a:t>
            </a:r>
            <a:endParaRPr sz="1300">
              <a:solidFill>
                <a:srgbClr val="073763"/>
              </a:solidFill>
              <a:latin typeface="Georgia"/>
              <a:ea typeface="Georgia"/>
              <a:cs typeface="Georgia"/>
              <a:sym typeface="Georgia"/>
            </a:endParaRPr>
          </a:p>
          <a:p>
            <a:pPr indent="-311150" lvl="0" marL="457200" rtl="0" algn="l">
              <a:lnSpc>
                <a:spcPct val="115000"/>
              </a:lnSpc>
              <a:spcBef>
                <a:spcPts val="0"/>
              </a:spcBef>
              <a:spcAft>
                <a:spcPts val="0"/>
              </a:spcAft>
              <a:buClr>
                <a:srgbClr val="073763"/>
              </a:buClr>
              <a:buSzPts val="1300"/>
              <a:buFont typeface="Georgia"/>
              <a:buChar char="●"/>
            </a:pPr>
            <a:r>
              <a:rPr lang="en" sz="1300">
                <a:solidFill>
                  <a:srgbClr val="073763"/>
                </a:solidFill>
                <a:latin typeface="Georgia"/>
                <a:ea typeface="Georgia"/>
                <a:cs typeface="Georgia"/>
                <a:sym typeface="Georgia"/>
              </a:rPr>
              <a:t>Multinomial to determine how many individuals in a pod based on the population overtime </a:t>
            </a:r>
            <a:endParaRPr sz="1300">
              <a:solidFill>
                <a:srgbClr val="073763"/>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6272295c2d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6272295c2d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55600" lvl="0" marL="457200" rtl="0" algn="l">
              <a:lnSpc>
                <a:spcPct val="95000"/>
              </a:lnSpc>
              <a:spcBef>
                <a:spcPts val="0"/>
              </a:spcBef>
              <a:spcAft>
                <a:spcPts val="0"/>
              </a:spcAft>
              <a:buClr>
                <a:srgbClr val="073763"/>
              </a:buClr>
              <a:buSzPts val="2000"/>
              <a:buFont typeface="Georgia"/>
              <a:buChar char="-"/>
            </a:pPr>
            <a:r>
              <a:rPr lang="en" sz="1600">
                <a:solidFill>
                  <a:srgbClr val="073763"/>
                </a:solidFill>
                <a:latin typeface="Georgia"/>
                <a:ea typeface="Georgia"/>
                <a:cs typeface="Georgia"/>
                <a:sym typeface="Georgia"/>
              </a:rPr>
              <a:t>Fish data:</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Our data is simulated from commercial catch in the ocean </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We’re assuming that the changes in abundance of fish being caught is an accurate representation of how the total fish population is changes over time. </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We assumed that the real abundance is larger than what we modeled because not all fish are caught and the catch data isn't accounting for chinook salmon in the river. </a:t>
            </a:r>
            <a:endParaRPr sz="1600">
              <a:solidFill>
                <a:srgbClr val="073763"/>
              </a:solidFill>
              <a:latin typeface="Georgia"/>
              <a:ea typeface="Georgia"/>
              <a:cs typeface="Georgia"/>
              <a:sym typeface="Georgia"/>
            </a:endParaRPr>
          </a:p>
          <a:p>
            <a:pPr indent="-355600" lvl="0" marL="457200" rtl="0" algn="l">
              <a:lnSpc>
                <a:spcPct val="95000"/>
              </a:lnSpc>
              <a:spcBef>
                <a:spcPts val="0"/>
              </a:spcBef>
              <a:spcAft>
                <a:spcPts val="0"/>
              </a:spcAft>
              <a:buClr>
                <a:srgbClr val="073763"/>
              </a:buClr>
              <a:buSzPts val="2000"/>
              <a:buFont typeface="Georgia"/>
              <a:buChar char="-"/>
            </a:pPr>
            <a:r>
              <a:rPr lang="en" sz="1600">
                <a:solidFill>
                  <a:srgbClr val="073763"/>
                </a:solidFill>
                <a:latin typeface="Georgia"/>
                <a:ea typeface="Georgia"/>
                <a:cs typeface="Georgia"/>
                <a:sym typeface="Georgia"/>
              </a:rPr>
              <a:t>Orca data:</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For the pods, we’re assuming a pod of any size is equally likely to occur,</a:t>
            </a:r>
            <a:endParaRPr sz="1600">
              <a:solidFill>
                <a:srgbClr val="073763"/>
              </a:solidFill>
              <a:latin typeface="Georgia"/>
              <a:ea typeface="Georgia"/>
              <a:cs typeface="Georgia"/>
              <a:sym typeface="Georgia"/>
            </a:endParaRPr>
          </a:p>
          <a:p>
            <a:pPr indent="-330200" lvl="2" marL="13716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This most likely isn't true in real life</a:t>
            </a:r>
            <a:endParaRPr sz="1600">
              <a:solidFill>
                <a:srgbClr val="073763"/>
              </a:solidFill>
              <a:latin typeface="Georgia"/>
              <a:ea typeface="Georgia"/>
              <a:cs typeface="Georgia"/>
              <a:sym typeface="Georgia"/>
            </a:endParaRPr>
          </a:p>
          <a:p>
            <a:pPr indent="-330200" lvl="2" marL="13716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Larger pods aren’t as common in nature</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We’re assuming that the total number of orcas each year, throughout the 30 years varies according to a poisson distribution. The total number of orcas reflects the birth and death rates.</a:t>
            </a:r>
            <a:endParaRPr sz="1600">
              <a:solidFill>
                <a:srgbClr val="073763"/>
              </a:solidFill>
              <a:latin typeface="Georgia"/>
              <a:ea typeface="Georgia"/>
              <a:cs typeface="Georgia"/>
              <a:sym typeface="Georgia"/>
            </a:endParaRPr>
          </a:p>
          <a:p>
            <a:pPr indent="-330200" lvl="2" marL="13716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This orca population is actually endangered, there number are likely to fluctuate largely in the real population</a:t>
            </a:r>
            <a:endParaRPr sz="1600">
              <a:solidFill>
                <a:srgbClr val="073763"/>
              </a:solidFill>
              <a:latin typeface="Georgia"/>
              <a:ea typeface="Georgia"/>
              <a:cs typeface="Georgia"/>
              <a:sym typeface="Georgia"/>
            </a:endParaRPr>
          </a:p>
          <a:p>
            <a:pPr indent="-330200" lvl="1" marL="914400" rtl="0" algn="l">
              <a:lnSpc>
                <a:spcPct val="95000"/>
              </a:lnSpc>
              <a:spcBef>
                <a:spcPts val="0"/>
              </a:spcBef>
              <a:spcAft>
                <a:spcPts val="0"/>
              </a:spcAft>
              <a:buClr>
                <a:srgbClr val="073763"/>
              </a:buClr>
              <a:buSzPts val="1600"/>
              <a:buFont typeface="Georgia"/>
              <a:buChar char="-"/>
            </a:pPr>
            <a:r>
              <a:rPr lang="en" sz="1600">
                <a:solidFill>
                  <a:srgbClr val="073763"/>
                </a:solidFill>
                <a:latin typeface="Georgia"/>
                <a:ea typeface="Georgia"/>
                <a:cs typeface="Georgia"/>
                <a:sym typeface="Georgia"/>
              </a:rPr>
              <a:t>We are likely, though it's not confirmed, that we are accounting for the fact that female orcas won’t give birth until they’re done nursing, which is at least 1 year after the calf is born through the statistic from NOAA fisheries. </a:t>
            </a:r>
            <a:endParaRPr sz="1600">
              <a:solidFill>
                <a:srgbClr val="073763"/>
              </a:solidFill>
              <a:latin typeface="Georgia"/>
              <a:ea typeface="Georgia"/>
              <a:cs typeface="Georgia"/>
              <a:sym typeface="Georgia"/>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 Id="rId4" Type="http://schemas.openxmlformats.org/officeDocument/2006/relationships/hyperlink" Target="https://link.springer.com/article/10.1007/s00265-021-02992-8#auth-Eva_H_-Stredulinsky-Aff1-Aff2" TargetMode="External"/><Relationship Id="rId9" Type="http://schemas.openxmlformats.org/officeDocument/2006/relationships/image" Target="../media/image9.png"/><Relationship Id="rId5" Type="http://schemas.openxmlformats.org/officeDocument/2006/relationships/hyperlink" Target="https://link.springer.com/article/10.1007/s00265-021-02992-8#auth-Chris_T_-Darimont-Aff1-Aff3-Aff4" TargetMode="External"/><Relationship Id="rId6" Type="http://schemas.openxmlformats.org/officeDocument/2006/relationships/hyperlink" Target="https://link.springer.com/article/10.1007/s00265-021-02992-8#auth-Lance-Barrett_Lennard-Aff5-Aff6" TargetMode="External"/><Relationship Id="rId7" Type="http://schemas.openxmlformats.org/officeDocument/2006/relationships/hyperlink" Target="https://link.springer.com/article/10.1007/s00265-021-02992-8#auth-Graeme_M_-Ellis-Aff2" TargetMode="External"/><Relationship Id="rId8" Type="http://schemas.openxmlformats.org/officeDocument/2006/relationships/hyperlink" Target="https://link.springer.com/article/10.1007/s00265-021-02992-8#auth-John_K__B_-Ford-Aff2-Aff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2.png"/><Relationship Id="rId5"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open.library.ubc.ca/collections/ubctheses/831/items/1.0099652" TargetMode="External"/><Relationship Id="rId4" Type="http://schemas.openxmlformats.org/officeDocument/2006/relationships/hyperlink" Target="https://open.canada.ca/data/en/dataset/8c773994-1031-411b-a1ad-933928daa4ac" TargetMode="External"/><Relationship Id="rId10" Type="http://schemas.openxmlformats.org/officeDocument/2006/relationships/hyperlink" Target="https://media.fisheries.noaa.gov/dam-migration/ak2001whki-penar-508.pdf" TargetMode="External"/><Relationship Id="rId9" Type="http://schemas.openxmlformats.org/officeDocument/2006/relationships/hyperlink" Target="https://media.fisheries.noaa.gov/dam-migration/ak2001whki-penar-508.pdf" TargetMode="External"/><Relationship Id="rId5" Type="http://schemas.openxmlformats.org/officeDocument/2006/relationships/hyperlink" Target="https://open.canada.ca/data/en/dataset/8c773994-1031-411b-a1ad-933928daa4ac" TargetMode="External"/><Relationship Id="rId6" Type="http://schemas.openxmlformats.org/officeDocument/2006/relationships/hyperlink" Target="https://doi.org/10.1007/s00265-021-02992-8" TargetMode="External"/><Relationship Id="rId7" Type="http://schemas.openxmlformats.org/officeDocument/2006/relationships/hyperlink" Target="https://doi.org/10.1371/journal.pone.0179824" TargetMode="External"/><Relationship Id="rId8" Type="http://schemas.openxmlformats.org/officeDocument/2006/relationships/hyperlink" Target="http://www.sararegistry.gc.ca/status/status_e.cf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p:nvPr/>
        </p:nvSpPr>
        <p:spPr>
          <a:xfrm>
            <a:off x="129950" y="491400"/>
            <a:ext cx="8855100" cy="35460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13"/>
          <p:cNvSpPr txBox="1"/>
          <p:nvPr>
            <p:ph type="ctrTitle"/>
          </p:nvPr>
        </p:nvSpPr>
        <p:spPr>
          <a:xfrm>
            <a:off x="193700" y="491400"/>
            <a:ext cx="8791200" cy="2052600"/>
          </a:xfrm>
          <a:prstGeom prst="rect">
            <a:avLst/>
          </a:prstGeom>
          <a:noFill/>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 sz="3980">
                <a:solidFill>
                  <a:srgbClr val="1C4587"/>
                </a:solidFill>
                <a:latin typeface="Georgia"/>
                <a:ea typeface="Georgia"/>
                <a:cs typeface="Georgia"/>
                <a:sym typeface="Georgia"/>
              </a:rPr>
              <a:t>The Impact of Salmon Quantities on </a:t>
            </a:r>
            <a:r>
              <a:rPr b="1" lang="en" sz="3980">
                <a:solidFill>
                  <a:srgbClr val="1C4587"/>
                </a:solidFill>
                <a:latin typeface="Georgia"/>
                <a:ea typeface="Georgia"/>
                <a:cs typeface="Georgia"/>
                <a:sym typeface="Georgia"/>
              </a:rPr>
              <a:t>Lactating</a:t>
            </a:r>
            <a:r>
              <a:rPr b="1" lang="en" sz="3980">
                <a:solidFill>
                  <a:srgbClr val="1C4587"/>
                </a:solidFill>
                <a:latin typeface="Georgia"/>
                <a:ea typeface="Georgia"/>
                <a:cs typeface="Georgia"/>
                <a:sym typeface="Georgia"/>
              </a:rPr>
              <a:t> </a:t>
            </a:r>
            <a:r>
              <a:rPr b="1" lang="en" sz="3980">
                <a:solidFill>
                  <a:srgbClr val="1C4587"/>
                </a:solidFill>
                <a:latin typeface="Georgia"/>
                <a:ea typeface="Georgia"/>
                <a:cs typeface="Georgia"/>
                <a:sym typeface="Georgia"/>
              </a:rPr>
              <a:t>Northern Resident Killer Whales </a:t>
            </a:r>
            <a:endParaRPr b="1" sz="3980">
              <a:solidFill>
                <a:srgbClr val="1C4587"/>
              </a:solidFill>
              <a:latin typeface="Georgia"/>
              <a:ea typeface="Georgia"/>
              <a:cs typeface="Georgia"/>
              <a:sym typeface="Georgia"/>
            </a:endParaRPr>
          </a:p>
        </p:txBody>
      </p:sp>
      <p:sp>
        <p:nvSpPr>
          <p:cNvPr id="56" name="Google Shape;56;p13"/>
          <p:cNvSpPr txBox="1"/>
          <p:nvPr>
            <p:ph idx="1" type="subTitle"/>
          </p:nvPr>
        </p:nvSpPr>
        <p:spPr>
          <a:xfrm>
            <a:off x="297200" y="3276225"/>
            <a:ext cx="8520600" cy="7926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latin typeface="Georgia"/>
                <a:ea typeface="Georgia"/>
                <a:cs typeface="Georgia"/>
                <a:sym typeface="Georgia"/>
              </a:rPr>
              <a:t>“Family feud: permanent group splitting in a highly philopatric mammal, the killer whale (</a:t>
            </a:r>
            <a:r>
              <a:rPr i="1" lang="en" sz="1400">
                <a:solidFill>
                  <a:schemeClr val="dk1"/>
                </a:solidFill>
                <a:latin typeface="Georgia"/>
                <a:ea typeface="Georgia"/>
                <a:cs typeface="Georgia"/>
                <a:sym typeface="Georgia"/>
              </a:rPr>
              <a:t>Orcinus orca</a:t>
            </a:r>
            <a:r>
              <a:rPr lang="en" sz="1400">
                <a:solidFill>
                  <a:schemeClr val="dk1"/>
                </a:solidFill>
                <a:latin typeface="Georgia"/>
                <a:ea typeface="Georgia"/>
                <a:cs typeface="Georgia"/>
                <a:sym typeface="Georgia"/>
              </a:rPr>
              <a:t>)” </a:t>
            </a:r>
            <a:endParaRPr sz="1400">
              <a:solidFill>
                <a:schemeClr val="dk1"/>
              </a:solidFill>
              <a:latin typeface="Georgia"/>
              <a:ea typeface="Georgia"/>
              <a:cs typeface="Georgia"/>
              <a:sym typeface="Georgia"/>
            </a:endParaRPr>
          </a:p>
          <a:p>
            <a:pPr indent="0" lvl="0" marL="0" rtl="0" algn="ctr">
              <a:spcBef>
                <a:spcPts val="0"/>
              </a:spcBef>
              <a:spcAft>
                <a:spcPts val="0"/>
              </a:spcAft>
              <a:buNone/>
            </a:pPr>
            <a:r>
              <a:rPr lang="en" sz="1400">
                <a:solidFill>
                  <a:schemeClr val="dk1"/>
                </a:solidFill>
                <a:latin typeface="Georgia"/>
                <a:ea typeface="Georgia"/>
                <a:cs typeface="Georgia"/>
                <a:sym typeface="Georgia"/>
              </a:rPr>
              <a:t>by </a:t>
            </a:r>
            <a:r>
              <a:rPr lang="en" sz="1400">
                <a:solidFill>
                  <a:schemeClr val="dk1"/>
                </a:solidFill>
                <a:uFill>
                  <a:noFill/>
                </a:uFill>
                <a:latin typeface="Georgia"/>
                <a:ea typeface="Georgia"/>
                <a:cs typeface="Georgia"/>
                <a:sym typeface="Georgia"/>
                <a:hlinkClick r:id="rId4">
                  <a:extLst>
                    <a:ext uri="{A12FA001-AC4F-418D-AE19-62706E023703}">
                      <ahyp:hlinkClr val="tx"/>
                    </a:ext>
                  </a:extLst>
                </a:hlinkClick>
              </a:rPr>
              <a:t>Eva H. Stredulinsky</a:t>
            </a:r>
            <a:r>
              <a:rPr lang="en" sz="1400">
                <a:solidFill>
                  <a:schemeClr val="dk1"/>
                </a:solidFill>
                <a:latin typeface="Georgia"/>
                <a:ea typeface="Georgia"/>
                <a:cs typeface="Georgia"/>
                <a:sym typeface="Georgia"/>
              </a:rPr>
              <a:t>, </a:t>
            </a:r>
            <a:r>
              <a:rPr lang="en" sz="1400">
                <a:solidFill>
                  <a:schemeClr val="dk1"/>
                </a:solidFill>
                <a:uFill>
                  <a:noFill/>
                </a:uFill>
                <a:latin typeface="Georgia"/>
                <a:ea typeface="Georgia"/>
                <a:cs typeface="Georgia"/>
                <a:sym typeface="Georgia"/>
                <a:hlinkClick r:id="rId5">
                  <a:extLst>
                    <a:ext uri="{A12FA001-AC4F-418D-AE19-62706E023703}">
                      <ahyp:hlinkClr val="tx"/>
                    </a:ext>
                  </a:extLst>
                </a:hlinkClick>
              </a:rPr>
              <a:t>Chris T. Darimont</a:t>
            </a:r>
            <a:r>
              <a:rPr lang="en" sz="1400">
                <a:solidFill>
                  <a:schemeClr val="dk1"/>
                </a:solidFill>
                <a:latin typeface="Georgia"/>
                <a:ea typeface="Georgia"/>
                <a:cs typeface="Georgia"/>
                <a:sym typeface="Georgia"/>
              </a:rPr>
              <a:t>, </a:t>
            </a:r>
            <a:r>
              <a:rPr lang="en" sz="1400">
                <a:solidFill>
                  <a:schemeClr val="dk1"/>
                </a:solidFill>
                <a:uFill>
                  <a:noFill/>
                </a:uFill>
                <a:latin typeface="Georgia"/>
                <a:ea typeface="Georgia"/>
                <a:cs typeface="Georgia"/>
                <a:sym typeface="Georgia"/>
                <a:hlinkClick r:id="rId6">
                  <a:extLst>
                    <a:ext uri="{A12FA001-AC4F-418D-AE19-62706E023703}">
                      <ahyp:hlinkClr val="tx"/>
                    </a:ext>
                  </a:extLst>
                </a:hlinkClick>
              </a:rPr>
              <a:t>Lance Barrett-Lennard</a:t>
            </a:r>
            <a:r>
              <a:rPr lang="en" sz="1400">
                <a:solidFill>
                  <a:schemeClr val="dk1"/>
                </a:solidFill>
                <a:latin typeface="Georgia"/>
                <a:ea typeface="Georgia"/>
                <a:cs typeface="Georgia"/>
                <a:sym typeface="Georgia"/>
              </a:rPr>
              <a:t>,  </a:t>
            </a:r>
            <a:r>
              <a:rPr lang="en" sz="1400">
                <a:solidFill>
                  <a:schemeClr val="dk1"/>
                </a:solidFill>
                <a:uFill>
                  <a:noFill/>
                </a:uFill>
                <a:latin typeface="Georgia"/>
                <a:ea typeface="Georgia"/>
                <a:cs typeface="Georgia"/>
                <a:sym typeface="Georgia"/>
                <a:hlinkClick r:id="rId7">
                  <a:extLst>
                    <a:ext uri="{A12FA001-AC4F-418D-AE19-62706E023703}">
                      <ahyp:hlinkClr val="tx"/>
                    </a:ext>
                  </a:extLst>
                </a:hlinkClick>
              </a:rPr>
              <a:t>Graeme M. Ellis</a:t>
            </a:r>
            <a:r>
              <a:rPr lang="en" sz="1400">
                <a:solidFill>
                  <a:schemeClr val="dk1"/>
                </a:solidFill>
                <a:latin typeface="Georgia"/>
                <a:ea typeface="Georgia"/>
                <a:cs typeface="Georgia"/>
                <a:sym typeface="Georgia"/>
              </a:rPr>
              <a:t> &amp; , </a:t>
            </a:r>
            <a:r>
              <a:rPr lang="en" sz="1400">
                <a:solidFill>
                  <a:schemeClr val="dk1"/>
                </a:solidFill>
                <a:uFill>
                  <a:noFill/>
                </a:uFill>
                <a:latin typeface="Georgia"/>
                <a:ea typeface="Georgia"/>
                <a:cs typeface="Georgia"/>
                <a:sym typeface="Georgia"/>
                <a:hlinkClick r:id="rId8">
                  <a:extLst>
                    <a:ext uri="{A12FA001-AC4F-418D-AE19-62706E023703}">
                      <ahyp:hlinkClr val="tx"/>
                    </a:ext>
                  </a:extLst>
                </a:hlinkClick>
              </a:rPr>
              <a:t>John K. B. Ford</a:t>
            </a:r>
            <a:r>
              <a:rPr lang="en" sz="1400">
                <a:solidFill>
                  <a:schemeClr val="dk1"/>
                </a:solidFill>
                <a:latin typeface="Georgia"/>
                <a:ea typeface="Georgia"/>
                <a:cs typeface="Georgia"/>
                <a:sym typeface="Georgia"/>
              </a:rPr>
              <a:t> </a:t>
            </a:r>
            <a:endParaRPr b="1" sz="1200">
              <a:solidFill>
                <a:schemeClr val="dk1"/>
              </a:solidFill>
              <a:latin typeface="Georgia"/>
              <a:ea typeface="Georgia"/>
              <a:cs typeface="Georgia"/>
              <a:sym typeface="Georgia"/>
            </a:endParaRPr>
          </a:p>
        </p:txBody>
      </p:sp>
      <p:sp>
        <p:nvSpPr>
          <p:cNvPr id="57" name="Google Shape;57;p13"/>
          <p:cNvSpPr txBox="1"/>
          <p:nvPr/>
        </p:nvSpPr>
        <p:spPr>
          <a:xfrm>
            <a:off x="2058650" y="2948150"/>
            <a:ext cx="4997700" cy="43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Georgia"/>
                <a:ea typeface="Georgia"/>
                <a:cs typeface="Georgia"/>
                <a:sym typeface="Georgia"/>
              </a:rPr>
              <a:t>By: Maddy, Kaylie, Clara, and Penelope </a:t>
            </a:r>
            <a:endParaRPr b="1" sz="1800">
              <a:solidFill>
                <a:schemeClr val="dk1"/>
              </a:solidFill>
              <a:latin typeface="Georgia"/>
              <a:ea typeface="Georgia"/>
              <a:cs typeface="Georgia"/>
              <a:sym typeface="Georgia"/>
            </a:endParaRPr>
          </a:p>
        </p:txBody>
      </p:sp>
      <p:pic>
        <p:nvPicPr>
          <p:cNvPr id="58" name="Google Shape;58;p13"/>
          <p:cNvPicPr preferRelativeResize="0"/>
          <p:nvPr/>
        </p:nvPicPr>
        <p:blipFill>
          <a:blip r:embed="rId9">
            <a:alphaModFix/>
          </a:blip>
          <a:stretch>
            <a:fillRect/>
          </a:stretch>
        </p:blipFill>
        <p:spPr>
          <a:xfrm rot="546115">
            <a:off x="6285885" y="2015700"/>
            <a:ext cx="2193751" cy="1464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32" name="Shape 132"/>
        <p:cNvGrpSpPr/>
        <p:nvPr/>
      </p:nvGrpSpPr>
      <p:grpSpPr>
        <a:xfrm>
          <a:off x="0" y="0"/>
          <a:ext cx="0" cy="0"/>
          <a:chOff x="0" y="0"/>
          <a:chExt cx="0" cy="0"/>
        </a:xfrm>
      </p:grpSpPr>
      <p:sp>
        <p:nvSpPr>
          <p:cNvPr id="133" name="Google Shape;133;p22"/>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 name="Google Shape;13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Data Analysis </a:t>
            </a:r>
            <a:endParaRPr b="1">
              <a:latin typeface="Georgia"/>
              <a:ea typeface="Georgia"/>
              <a:cs typeface="Georgia"/>
              <a:sym typeface="Georgia"/>
            </a:endParaRPr>
          </a:p>
        </p:txBody>
      </p:sp>
      <p:sp>
        <p:nvSpPr>
          <p:cNvPr id="135" name="Google Shape;135;p22"/>
          <p:cNvSpPr txBox="1"/>
          <p:nvPr>
            <p:ph idx="1" type="body"/>
          </p:nvPr>
        </p:nvSpPr>
        <p:spPr>
          <a:xfrm>
            <a:off x="235500" y="1152475"/>
            <a:ext cx="8520600" cy="9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073763"/>
                </a:solidFill>
                <a:latin typeface="Georgia"/>
                <a:ea typeface="Georgia"/>
                <a:cs typeface="Georgia"/>
                <a:sym typeface="Georgia"/>
              </a:rPr>
              <a:t>Data analysis was performed using a power analysis with a General Linear Mixed Model with a poisson distribution</a:t>
            </a:r>
            <a:endParaRPr sz="2000">
              <a:solidFill>
                <a:srgbClr val="073763"/>
              </a:solidFill>
              <a:latin typeface="Georgia"/>
              <a:ea typeface="Georgia"/>
              <a:cs typeface="Georgia"/>
              <a:sym typeface="Georgia"/>
            </a:endParaRPr>
          </a:p>
          <a:p>
            <a:pPr indent="0" lvl="0" marL="0" rtl="0" algn="l">
              <a:spcBef>
                <a:spcPts val="1200"/>
              </a:spcBef>
              <a:spcAft>
                <a:spcPts val="1200"/>
              </a:spcAft>
              <a:buNone/>
            </a:pPr>
            <a:r>
              <a:t/>
            </a:r>
            <a:endParaRPr sz="1400">
              <a:solidFill>
                <a:schemeClr val="dk1"/>
              </a:solidFill>
              <a:latin typeface="Georgia"/>
              <a:ea typeface="Georgia"/>
              <a:cs typeface="Georgia"/>
              <a:sym typeface="Georgia"/>
            </a:endParaRPr>
          </a:p>
        </p:txBody>
      </p:sp>
      <p:pic>
        <p:nvPicPr>
          <p:cNvPr id="136" name="Google Shape;136;p22"/>
          <p:cNvPicPr preferRelativeResize="0"/>
          <p:nvPr/>
        </p:nvPicPr>
        <p:blipFill>
          <a:blip r:embed="rId3">
            <a:alphaModFix/>
          </a:blip>
          <a:stretch>
            <a:fillRect/>
          </a:stretch>
        </p:blipFill>
        <p:spPr>
          <a:xfrm rot="401401">
            <a:off x="6327254" y="-229683"/>
            <a:ext cx="2799266" cy="1868515"/>
          </a:xfrm>
          <a:prstGeom prst="rect">
            <a:avLst/>
          </a:prstGeom>
          <a:noFill/>
          <a:ln>
            <a:noFill/>
          </a:ln>
        </p:spPr>
      </p:pic>
      <p:pic>
        <p:nvPicPr>
          <p:cNvPr id="137" name="Google Shape;137;p22"/>
          <p:cNvPicPr preferRelativeResize="0"/>
          <p:nvPr/>
        </p:nvPicPr>
        <p:blipFill rotWithShape="1">
          <a:blip r:embed="rId4">
            <a:alphaModFix/>
          </a:blip>
          <a:srcRect b="0" l="20827" r="7626" t="0"/>
          <a:stretch/>
        </p:blipFill>
        <p:spPr>
          <a:xfrm>
            <a:off x="6348700" y="1886750"/>
            <a:ext cx="2604350" cy="2427813"/>
          </a:xfrm>
          <a:prstGeom prst="rect">
            <a:avLst/>
          </a:prstGeom>
          <a:noFill/>
          <a:ln>
            <a:noFill/>
          </a:ln>
        </p:spPr>
      </p:pic>
      <p:sp>
        <p:nvSpPr>
          <p:cNvPr id="138" name="Google Shape;138;p22"/>
          <p:cNvSpPr txBox="1"/>
          <p:nvPr/>
        </p:nvSpPr>
        <p:spPr>
          <a:xfrm>
            <a:off x="-229675" y="2115350"/>
            <a:ext cx="6682500" cy="3321600"/>
          </a:xfrm>
          <a:prstGeom prst="rect">
            <a:avLst/>
          </a:prstGeom>
          <a:noFill/>
          <a:ln>
            <a:noFill/>
          </a:ln>
        </p:spPr>
        <p:txBody>
          <a:bodyPr anchorCtr="0" anchor="t" bIns="91425" lIns="91425" spcFirstLastPara="1" rIns="91425" wrap="square" tIns="91425">
            <a:spAutoFit/>
          </a:bodyPr>
          <a:lstStyle/>
          <a:p>
            <a:pPr indent="-349250" lvl="1" marL="9144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Fixed Variables: </a:t>
            </a:r>
            <a:endParaRPr b="1" sz="1900">
              <a:solidFill>
                <a:srgbClr val="073763"/>
              </a:solidFill>
              <a:latin typeface="Georgia"/>
              <a:ea typeface="Georgia"/>
              <a:cs typeface="Georgia"/>
              <a:sym typeface="Georgia"/>
            </a:endParaRPr>
          </a:p>
          <a:p>
            <a:pPr indent="-349250" lvl="2" marL="13716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Number of lactating females</a:t>
            </a:r>
            <a:r>
              <a:rPr lang="en" sz="1900">
                <a:solidFill>
                  <a:srgbClr val="073763"/>
                </a:solidFill>
                <a:latin typeface="Georgia"/>
                <a:ea typeface="Georgia"/>
                <a:cs typeface="Georgia"/>
                <a:sym typeface="Georgia"/>
              </a:rPr>
              <a:t> (dependent), </a:t>
            </a:r>
            <a:endParaRPr sz="1900">
              <a:solidFill>
                <a:srgbClr val="073763"/>
              </a:solidFill>
              <a:latin typeface="Georgia"/>
              <a:ea typeface="Georgia"/>
              <a:cs typeface="Georgia"/>
              <a:sym typeface="Georgia"/>
            </a:endParaRPr>
          </a:p>
          <a:p>
            <a:pPr indent="-349250" lvl="2" marL="13716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Pod Size</a:t>
            </a:r>
            <a:r>
              <a:rPr lang="en" sz="1900">
                <a:solidFill>
                  <a:srgbClr val="073763"/>
                </a:solidFill>
                <a:latin typeface="Georgia"/>
                <a:ea typeface="Georgia"/>
                <a:cs typeface="Georgia"/>
                <a:sym typeface="Georgia"/>
              </a:rPr>
              <a:t> (independent) </a:t>
            </a:r>
            <a:endParaRPr sz="1900">
              <a:solidFill>
                <a:srgbClr val="073763"/>
              </a:solidFill>
              <a:latin typeface="Georgia"/>
              <a:ea typeface="Georgia"/>
              <a:cs typeface="Georgia"/>
              <a:sym typeface="Georgia"/>
            </a:endParaRPr>
          </a:p>
          <a:p>
            <a:pPr indent="-349250" lvl="2" marL="13716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Salmon abundance</a:t>
            </a:r>
            <a:r>
              <a:rPr lang="en" sz="1900">
                <a:solidFill>
                  <a:srgbClr val="073763"/>
                </a:solidFill>
                <a:latin typeface="Georgia"/>
                <a:ea typeface="Georgia"/>
                <a:cs typeface="Georgia"/>
                <a:sym typeface="Georgia"/>
              </a:rPr>
              <a:t> including Chinook and Chum (independent)</a:t>
            </a:r>
            <a:endParaRPr sz="1900">
              <a:solidFill>
                <a:srgbClr val="073763"/>
              </a:solidFill>
              <a:latin typeface="Georgia"/>
              <a:ea typeface="Georgia"/>
              <a:cs typeface="Georgia"/>
              <a:sym typeface="Georgia"/>
            </a:endParaRPr>
          </a:p>
          <a:p>
            <a:pPr indent="-349250" lvl="1" marL="9144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Random Variables:</a:t>
            </a:r>
            <a:r>
              <a:rPr lang="en" sz="1900">
                <a:solidFill>
                  <a:srgbClr val="073763"/>
                </a:solidFill>
                <a:latin typeface="Georgia"/>
                <a:ea typeface="Georgia"/>
                <a:cs typeface="Georgia"/>
                <a:sym typeface="Georgia"/>
              </a:rPr>
              <a:t> </a:t>
            </a:r>
            <a:endParaRPr sz="1900">
              <a:solidFill>
                <a:srgbClr val="073763"/>
              </a:solidFill>
              <a:latin typeface="Georgia"/>
              <a:ea typeface="Georgia"/>
              <a:cs typeface="Georgia"/>
              <a:sym typeface="Georgia"/>
            </a:endParaRPr>
          </a:p>
          <a:p>
            <a:pPr indent="-349250" lvl="2" marL="13716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Year</a:t>
            </a:r>
            <a:r>
              <a:rPr lang="en" sz="1900">
                <a:solidFill>
                  <a:srgbClr val="073763"/>
                </a:solidFill>
                <a:latin typeface="Georgia"/>
                <a:ea typeface="Georgia"/>
                <a:cs typeface="Georgia"/>
                <a:sym typeface="Georgia"/>
              </a:rPr>
              <a:t> which ranges from 1980 to 2010 </a:t>
            </a:r>
            <a:endParaRPr sz="1900">
              <a:solidFill>
                <a:srgbClr val="073763"/>
              </a:solidFill>
              <a:latin typeface="Georgia"/>
              <a:ea typeface="Georgia"/>
              <a:cs typeface="Georgia"/>
              <a:sym typeface="Georgia"/>
            </a:endParaRPr>
          </a:p>
          <a:p>
            <a:pPr indent="-349250" lvl="2" marL="1371600" rtl="0" algn="l">
              <a:lnSpc>
                <a:spcPct val="11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Group ID </a:t>
            </a:r>
            <a:r>
              <a:rPr lang="en" sz="1900">
                <a:solidFill>
                  <a:srgbClr val="073763"/>
                </a:solidFill>
                <a:latin typeface="Georgia"/>
                <a:ea typeface="Georgia"/>
                <a:cs typeface="Georgia"/>
                <a:sym typeface="Georgia"/>
              </a:rPr>
              <a:t>which identifies individual pods </a:t>
            </a:r>
            <a:endParaRPr sz="1900">
              <a:solidFill>
                <a:srgbClr val="073763"/>
              </a:solidFill>
              <a:latin typeface="Georgia"/>
              <a:ea typeface="Georgia"/>
              <a:cs typeface="Georgia"/>
              <a:sym typeface="Georgia"/>
            </a:endParaRPr>
          </a:p>
          <a:p>
            <a:pPr indent="0" lvl="0" marL="0" rtl="0" algn="l">
              <a:spcBef>
                <a:spcPts val="1200"/>
              </a:spcBef>
              <a:spcAft>
                <a:spcPts val="0"/>
              </a:spcAft>
              <a:buNone/>
            </a:pPr>
            <a:r>
              <a:t/>
            </a:r>
            <a:endParaRPr sz="19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42" name="Shape 142"/>
        <p:cNvGrpSpPr/>
        <p:nvPr/>
      </p:nvGrpSpPr>
      <p:grpSpPr>
        <a:xfrm>
          <a:off x="0" y="0"/>
          <a:ext cx="0" cy="0"/>
          <a:chOff x="0" y="0"/>
          <a:chExt cx="0" cy="0"/>
        </a:xfrm>
      </p:grpSpPr>
      <p:sp>
        <p:nvSpPr>
          <p:cNvPr id="143" name="Google Shape;143;p23"/>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44" name="Google Shape;144;p23"/>
          <p:cNvPicPr preferRelativeResize="0"/>
          <p:nvPr/>
        </p:nvPicPr>
        <p:blipFill>
          <a:blip r:embed="rId3">
            <a:alphaModFix/>
          </a:blip>
          <a:stretch>
            <a:fillRect/>
          </a:stretch>
        </p:blipFill>
        <p:spPr>
          <a:xfrm>
            <a:off x="845425" y="233112"/>
            <a:ext cx="7573026" cy="46772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48" name="Shape 148"/>
        <p:cNvGrpSpPr/>
        <p:nvPr/>
      </p:nvGrpSpPr>
      <p:grpSpPr>
        <a:xfrm>
          <a:off x="0" y="0"/>
          <a:ext cx="0" cy="0"/>
          <a:chOff x="0" y="0"/>
          <a:chExt cx="0" cy="0"/>
        </a:xfrm>
      </p:grpSpPr>
      <p:sp>
        <p:nvSpPr>
          <p:cNvPr id="149" name="Google Shape;149;p24"/>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50" name="Google Shape;150;p24"/>
          <p:cNvPicPr preferRelativeResize="0"/>
          <p:nvPr/>
        </p:nvPicPr>
        <p:blipFill>
          <a:blip r:embed="rId3">
            <a:alphaModFix/>
          </a:blip>
          <a:stretch>
            <a:fillRect/>
          </a:stretch>
        </p:blipFill>
        <p:spPr>
          <a:xfrm>
            <a:off x="854252" y="363450"/>
            <a:ext cx="7435500" cy="4592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54" name="Shape 154"/>
        <p:cNvGrpSpPr/>
        <p:nvPr/>
      </p:nvGrpSpPr>
      <p:grpSpPr>
        <a:xfrm>
          <a:off x="0" y="0"/>
          <a:ext cx="0" cy="0"/>
          <a:chOff x="0" y="0"/>
          <a:chExt cx="0" cy="0"/>
        </a:xfrm>
      </p:grpSpPr>
      <p:sp>
        <p:nvSpPr>
          <p:cNvPr id="155" name="Google Shape;155;p25"/>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6" name="Google Shape;156;p25"/>
          <p:cNvSpPr txBox="1"/>
          <p:nvPr>
            <p:ph type="title"/>
          </p:nvPr>
        </p:nvSpPr>
        <p:spPr>
          <a:xfrm>
            <a:off x="311700" y="295838"/>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Results</a:t>
            </a:r>
            <a:endParaRPr b="1">
              <a:latin typeface="Georgia"/>
              <a:ea typeface="Georgia"/>
              <a:cs typeface="Georgia"/>
              <a:sym typeface="Georgia"/>
            </a:endParaRPr>
          </a:p>
        </p:txBody>
      </p:sp>
      <p:sp>
        <p:nvSpPr>
          <p:cNvPr id="157" name="Google Shape;157;p25"/>
          <p:cNvSpPr txBox="1"/>
          <p:nvPr>
            <p:ph idx="1" type="body"/>
          </p:nvPr>
        </p:nvSpPr>
        <p:spPr>
          <a:xfrm>
            <a:off x="0" y="1039500"/>
            <a:ext cx="9144000" cy="1195500"/>
          </a:xfrm>
          <a:prstGeom prst="rect">
            <a:avLst/>
          </a:prstGeom>
        </p:spPr>
        <p:txBody>
          <a:bodyPr anchorCtr="0" anchor="t" bIns="91425" lIns="91425" spcFirstLastPara="1" rIns="91425" wrap="square" tIns="91425">
            <a:noAutofit/>
          </a:bodyPr>
          <a:lstStyle/>
          <a:p>
            <a:pPr indent="-340995" lvl="0" marL="457200" rtl="0" algn="l">
              <a:spcBef>
                <a:spcPts val="0"/>
              </a:spcBef>
              <a:spcAft>
                <a:spcPts val="0"/>
              </a:spcAft>
              <a:buClr>
                <a:srgbClr val="073763"/>
              </a:buClr>
              <a:buSzPts val="1770"/>
              <a:buFont typeface="Georgia"/>
              <a:buChar char="●"/>
            </a:pPr>
            <a:r>
              <a:rPr lang="en" sz="1770">
                <a:solidFill>
                  <a:srgbClr val="073763"/>
                </a:solidFill>
                <a:latin typeface="Georgia"/>
                <a:ea typeface="Georgia"/>
                <a:cs typeface="Georgia"/>
                <a:sym typeface="Georgia"/>
              </a:rPr>
              <a:t>The </a:t>
            </a:r>
            <a:r>
              <a:rPr lang="en" sz="1770">
                <a:solidFill>
                  <a:srgbClr val="073763"/>
                </a:solidFill>
                <a:latin typeface="Georgia"/>
                <a:ea typeface="Georgia"/>
                <a:cs typeface="Georgia"/>
                <a:sym typeface="Georgia"/>
              </a:rPr>
              <a:t>results </a:t>
            </a:r>
            <a:r>
              <a:rPr lang="en" sz="1770">
                <a:solidFill>
                  <a:srgbClr val="073763"/>
                </a:solidFill>
                <a:latin typeface="Georgia"/>
                <a:ea typeface="Georgia"/>
                <a:cs typeface="Georgia"/>
                <a:sym typeface="Georgia"/>
              </a:rPr>
              <a:t>are </a:t>
            </a:r>
            <a:r>
              <a:rPr b="1" lang="en" sz="1770">
                <a:solidFill>
                  <a:srgbClr val="073763"/>
                </a:solidFill>
                <a:latin typeface="Georgia"/>
                <a:ea typeface="Georgia"/>
                <a:cs typeface="Georgia"/>
                <a:sym typeface="Georgia"/>
              </a:rPr>
              <a:t>significant</a:t>
            </a:r>
            <a:r>
              <a:rPr lang="en" sz="1770">
                <a:solidFill>
                  <a:srgbClr val="073763"/>
                </a:solidFill>
                <a:latin typeface="Georgia"/>
                <a:ea typeface="Georgia"/>
                <a:cs typeface="Georgia"/>
                <a:sym typeface="Georgia"/>
              </a:rPr>
              <a:t> for pod size, but the results were </a:t>
            </a:r>
            <a:r>
              <a:rPr b="1" lang="en" sz="1770">
                <a:solidFill>
                  <a:srgbClr val="073763"/>
                </a:solidFill>
                <a:latin typeface="Georgia"/>
                <a:ea typeface="Georgia"/>
                <a:cs typeface="Georgia"/>
                <a:sym typeface="Georgia"/>
              </a:rPr>
              <a:t>not significant</a:t>
            </a:r>
            <a:r>
              <a:rPr lang="en" sz="1770">
                <a:solidFill>
                  <a:srgbClr val="073763"/>
                </a:solidFill>
                <a:latin typeface="Georgia"/>
                <a:ea typeface="Georgia"/>
                <a:cs typeface="Georgia"/>
                <a:sym typeface="Georgia"/>
              </a:rPr>
              <a:t> for salmon abundance. </a:t>
            </a:r>
            <a:endParaRPr sz="1770">
              <a:solidFill>
                <a:srgbClr val="073763"/>
              </a:solidFill>
              <a:latin typeface="Georgia"/>
              <a:ea typeface="Georgia"/>
              <a:cs typeface="Georgia"/>
              <a:sym typeface="Georgia"/>
            </a:endParaRPr>
          </a:p>
          <a:p>
            <a:pPr indent="0" lvl="0" marL="0" rtl="0" algn="l">
              <a:spcBef>
                <a:spcPts val="1200"/>
              </a:spcBef>
              <a:spcAft>
                <a:spcPts val="1200"/>
              </a:spcAft>
              <a:buSzPts val="770"/>
              <a:buNone/>
            </a:pPr>
            <a:r>
              <a:t/>
            </a:r>
            <a:endParaRPr sz="1270">
              <a:solidFill>
                <a:srgbClr val="073763"/>
              </a:solidFill>
              <a:latin typeface="Georgia"/>
              <a:ea typeface="Georgia"/>
              <a:cs typeface="Georgia"/>
              <a:sym typeface="Georgia"/>
            </a:endParaRPr>
          </a:p>
        </p:txBody>
      </p:sp>
      <p:pic>
        <p:nvPicPr>
          <p:cNvPr id="158" name="Google Shape;158;p25"/>
          <p:cNvPicPr preferRelativeResize="0"/>
          <p:nvPr/>
        </p:nvPicPr>
        <p:blipFill>
          <a:blip r:embed="rId3">
            <a:alphaModFix/>
          </a:blip>
          <a:stretch>
            <a:fillRect/>
          </a:stretch>
        </p:blipFill>
        <p:spPr>
          <a:xfrm rot="635710">
            <a:off x="4686530" y="-73076"/>
            <a:ext cx="2014483" cy="1310567"/>
          </a:xfrm>
          <a:prstGeom prst="rect">
            <a:avLst/>
          </a:prstGeom>
          <a:noFill/>
          <a:ln>
            <a:noFill/>
          </a:ln>
        </p:spPr>
      </p:pic>
      <p:pic>
        <p:nvPicPr>
          <p:cNvPr id="159" name="Google Shape;159;p25"/>
          <p:cNvPicPr preferRelativeResize="0"/>
          <p:nvPr/>
        </p:nvPicPr>
        <p:blipFill>
          <a:blip r:embed="rId4">
            <a:alphaModFix/>
          </a:blip>
          <a:stretch>
            <a:fillRect/>
          </a:stretch>
        </p:blipFill>
        <p:spPr>
          <a:xfrm flipH="1" rot="1117861">
            <a:off x="4685734" y="476710"/>
            <a:ext cx="237057" cy="210995"/>
          </a:xfrm>
          <a:prstGeom prst="rect">
            <a:avLst/>
          </a:prstGeom>
          <a:noFill/>
          <a:ln>
            <a:noFill/>
          </a:ln>
        </p:spPr>
      </p:pic>
      <p:pic>
        <p:nvPicPr>
          <p:cNvPr id="160" name="Google Shape;160;p25"/>
          <p:cNvPicPr preferRelativeResize="0"/>
          <p:nvPr/>
        </p:nvPicPr>
        <p:blipFill>
          <a:blip r:embed="rId4">
            <a:alphaModFix/>
          </a:blip>
          <a:stretch>
            <a:fillRect/>
          </a:stretch>
        </p:blipFill>
        <p:spPr>
          <a:xfrm flipH="1" rot="1117979">
            <a:off x="4391420" y="627298"/>
            <a:ext cx="235666" cy="209764"/>
          </a:xfrm>
          <a:prstGeom prst="rect">
            <a:avLst/>
          </a:prstGeom>
          <a:noFill/>
          <a:ln>
            <a:noFill/>
          </a:ln>
        </p:spPr>
      </p:pic>
      <p:sp>
        <p:nvSpPr>
          <p:cNvPr id="161" name="Google Shape;161;p25"/>
          <p:cNvSpPr txBox="1"/>
          <p:nvPr/>
        </p:nvSpPr>
        <p:spPr>
          <a:xfrm>
            <a:off x="0" y="1739200"/>
            <a:ext cx="9144000" cy="20391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for the pod size on lactating females: all 30 GLMMs (which include all combinations of betas) and all 1000 simulations for each GLMM are significant. </a:t>
            </a:r>
            <a:endParaRPr sz="1700">
              <a:solidFill>
                <a:srgbClr val="073763"/>
              </a:solidFill>
              <a:latin typeface="Georgia"/>
              <a:ea typeface="Georgia"/>
              <a:cs typeface="Georgia"/>
              <a:sym typeface="Georgia"/>
            </a:endParaRPr>
          </a:p>
          <a:p>
            <a:pPr indent="-336550" lvl="0" marL="457200" rtl="0" algn="l">
              <a:lnSpc>
                <a:spcPct val="11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For salmon abundance on lactating females: the results were not significant with the power estimates of the 30 GLMM ranging from 28 to 61 out of 1000 simulations being significant. </a:t>
            </a:r>
            <a:endParaRPr sz="1700">
              <a:solidFill>
                <a:srgbClr val="073763"/>
              </a:solidFill>
              <a:latin typeface="Georgia"/>
              <a:ea typeface="Georgia"/>
              <a:cs typeface="Georgia"/>
              <a:sym typeface="Georgia"/>
            </a:endParaRPr>
          </a:p>
        </p:txBody>
      </p:sp>
      <p:pic>
        <p:nvPicPr>
          <p:cNvPr id="162" name="Google Shape;162;p25"/>
          <p:cNvPicPr preferRelativeResize="0"/>
          <p:nvPr/>
        </p:nvPicPr>
        <p:blipFill rotWithShape="1">
          <a:blip r:embed="rId5">
            <a:alphaModFix/>
          </a:blip>
          <a:srcRect b="27599" l="10039" r="0" t="0"/>
          <a:stretch/>
        </p:blipFill>
        <p:spPr>
          <a:xfrm>
            <a:off x="2512000" y="3059525"/>
            <a:ext cx="5240500" cy="19338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66" name="Shape 166"/>
        <p:cNvGrpSpPr/>
        <p:nvPr/>
      </p:nvGrpSpPr>
      <p:grpSpPr>
        <a:xfrm>
          <a:off x="0" y="0"/>
          <a:ext cx="0" cy="0"/>
          <a:chOff x="0" y="0"/>
          <a:chExt cx="0" cy="0"/>
        </a:xfrm>
      </p:grpSpPr>
      <p:sp>
        <p:nvSpPr>
          <p:cNvPr id="167" name="Google Shape;167;p26"/>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Georgia"/>
                <a:ea typeface="Georgia"/>
                <a:cs typeface="Georgia"/>
                <a:sym typeface="Georgia"/>
              </a:rPr>
              <a:t>Conclusions</a:t>
            </a:r>
            <a:endParaRPr b="1">
              <a:latin typeface="Georgia"/>
              <a:ea typeface="Georgia"/>
              <a:cs typeface="Georgia"/>
              <a:sym typeface="Georgia"/>
            </a:endParaRPr>
          </a:p>
        </p:txBody>
      </p:sp>
      <p:sp>
        <p:nvSpPr>
          <p:cNvPr id="169" name="Google Shape;169;p26"/>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61950" lvl="0" marL="4572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We failed to reject our null hypothesis that the Salmon quantities will not influence the number of lactating females in a pod.</a:t>
            </a:r>
            <a:endParaRPr sz="2100">
              <a:solidFill>
                <a:srgbClr val="073763"/>
              </a:solidFill>
              <a:latin typeface="Georgia"/>
              <a:ea typeface="Georgia"/>
              <a:cs typeface="Georgia"/>
              <a:sym typeface="Georgia"/>
            </a:endParaRPr>
          </a:p>
          <a:p>
            <a:pPr indent="-361950" lvl="0" marL="4572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Reject our null hypothesis that pod size does not impact the number of lactating females. </a:t>
            </a:r>
            <a:endParaRPr sz="2100">
              <a:solidFill>
                <a:srgbClr val="073763"/>
              </a:solidFill>
              <a:latin typeface="Georgia"/>
              <a:ea typeface="Georgia"/>
              <a:cs typeface="Georgia"/>
              <a:sym typeface="Georgia"/>
            </a:endParaRPr>
          </a:p>
          <a:p>
            <a:pPr indent="-361950" lvl="0" marL="457200" rtl="0" algn="l">
              <a:lnSpc>
                <a:spcPct val="105000"/>
              </a:lnSpc>
              <a:spcBef>
                <a:spcPts val="0"/>
              </a:spcBef>
              <a:spcAft>
                <a:spcPts val="0"/>
              </a:spcAft>
              <a:buClr>
                <a:srgbClr val="073763"/>
              </a:buClr>
              <a:buSzPts val="2100"/>
              <a:buFont typeface="Georgia"/>
              <a:buChar char="●"/>
            </a:pPr>
            <a:r>
              <a:rPr b="1" lang="en" sz="2100">
                <a:solidFill>
                  <a:srgbClr val="073763"/>
                </a:solidFill>
                <a:latin typeface="Georgia"/>
                <a:ea typeface="Georgia"/>
                <a:cs typeface="Georgia"/>
                <a:sym typeface="Georgia"/>
              </a:rPr>
              <a:t>Implications unclear</a:t>
            </a:r>
            <a:r>
              <a:rPr lang="en" sz="2100">
                <a:solidFill>
                  <a:srgbClr val="073763"/>
                </a:solidFill>
                <a:latin typeface="Georgia"/>
                <a:ea typeface="Georgia"/>
                <a:cs typeface="Georgia"/>
                <a:sym typeface="Georgia"/>
              </a:rPr>
              <a:t>: </a:t>
            </a:r>
            <a:endParaRPr sz="2100">
              <a:solidFill>
                <a:srgbClr val="073763"/>
              </a:solidFill>
              <a:latin typeface="Georgia"/>
              <a:ea typeface="Georgia"/>
              <a:cs typeface="Georgia"/>
              <a:sym typeface="Georgia"/>
            </a:endParaRPr>
          </a:p>
          <a:p>
            <a:pPr indent="-361950" lvl="1" marL="9144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generated as opposed to true lactating Orca and Salmon abundance data </a:t>
            </a:r>
            <a:endParaRPr sz="2100">
              <a:solidFill>
                <a:srgbClr val="073763"/>
              </a:solidFill>
              <a:latin typeface="Georgia"/>
              <a:ea typeface="Georgia"/>
              <a:cs typeface="Georgia"/>
              <a:sym typeface="Georgia"/>
            </a:endParaRPr>
          </a:p>
          <a:p>
            <a:pPr indent="-361950" lvl="1" marL="9144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Confounding variables influence # of lactating females </a:t>
            </a:r>
            <a:endParaRPr sz="2100">
              <a:solidFill>
                <a:srgbClr val="073763"/>
              </a:solidFill>
              <a:latin typeface="Georgia"/>
              <a:ea typeface="Georgia"/>
              <a:cs typeface="Georgia"/>
              <a:sym typeface="Georgia"/>
            </a:endParaRPr>
          </a:p>
          <a:p>
            <a:pPr indent="-361950" lvl="1" marL="9144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Assumptions probably not true</a:t>
            </a:r>
            <a:endParaRPr sz="2100">
              <a:solidFill>
                <a:srgbClr val="073763"/>
              </a:solidFill>
              <a:latin typeface="Georgia"/>
              <a:ea typeface="Georgia"/>
              <a:cs typeface="Georgia"/>
              <a:sym typeface="Georgia"/>
            </a:endParaRPr>
          </a:p>
          <a:p>
            <a:pPr indent="-361950" lvl="1" marL="914400" rtl="0" algn="l">
              <a:lnSpc>
                <a:spcPct val="105000"/>
              </a:lnSpc>
              <a:spcBef>
                <a:spcPts val="0"/>
              </a:spcBef>
              <a:spcAft>
                <a:spcPts val="0"/>
              </a:spcAft>
              <a:buClr>
                <a:srgbClr val="073763"/>
              </a:buClr>
              <a:buSzPts val="2100"/>
              <a:buFont typeface="Georgia"/>
              <a:buChar char="○"/>
            </a:pPr>
            <a:r>
              <a:rPr lang="en" sz="2100">
                <a:solidFill>
                  <a:srgbClr val="073763"/>
                </a:solidFill>
                <a:latin typeface="Georgia"/>
                <a:ea typeface="Georgia"/>
                <a:cs typeface="Georgia"/>
                <a:sym typeface="Georgia"/>
              </a:rPr>
              <a:t>For conservation it can be helpful to know that larger pods are associated with greater fecundity</a:t>
            </a:r>
            <a:endParaRPr sz="21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t/>
            </a:r>
            <a:endParaRPr sz="2100">
              <a:solidFill>
                <a:srgbClr val="073763"/>
              </a:solidFill>
              <a:latin typeface="Georgia"/>
              <a:ea typeface="Georgia"/>
              <a:cs typeface="Georgia"/>
              <a:sym typeface="Georgia"/>
            </a:endParaRPr>
          </a:p>
          <a:p>
            <a:pPr indent="0" lvl="0" marL="1371600" rtl="0" algn="l">
              <a:lnSpc>
                <a:spcPct val="105000"/>
              </a:lnSpc>
              <a:spcBef>
                <a:spcPts val="0"/>
              </a:spcBef>
              <a:spcAft>
                <a:spcPts val="1200"/>
              </a:spcAft>
              <a:buNone/>
            </a:pPr>
            <a:r>
              <a:t/>
            </a:r>
            <a:endParaRPr>
              <a:solidFill>
                <a:schemeClr val="dk1"/>
              </a:solidFill>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73" name="Shape 173"/>
        <p:cNvGrpSpPr/>
        <p:nvPr/>
      </p:nvGrpSpPr>
      <p:grpSpPr>
        <a:xfrm>
          <a:off x="0" y="0"/>
          <a:ext cx="0" cy="0"/>
          <a:chOff x="0" y="0"/>
          <a:chExt cx="0" cy="0"/>
        </a:xfrm>
      </p:grpSpPr>
      <p:sp>
        <p:nvSpPr>
          <p:cNvPr id="174" name="Google Shape;174;p27"/>
          <p:cNvSpPr/>
          <p:nvPr/>
        </p:nvSpPr>
        <p:spPr>
          <a:xfrm>
            <a:off x="0" y="0"/>
            <a:ext cx="9144000" cy="4944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27"/>
          <p:cNvSpPr txBox="1"/>
          <p:nvPr>
            <p:ph type="title"/>
          </p:nvPr>
        </p:nvSpPr>
        <p:spPr>
          <a:xfrm>
            <a:off x="69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Works Cited </a:t>
            </a:r>
            <a:endParaRPr b="1">
              <a:latin typeface="Georgia"/>
              <a:ea typeface="Georgia"/>
              <a:cs typeface="Georgia"/>
              <a:sym typeface="Georgia"/>
            </a:endParaRPr>
          </a:p>
        </p:txBody>
      </p:sp>
      <p:sp>
        <p:nvSpPr>
          <p:cNvPr id="176" name="Google Shape;176;p27"/>
          <p:cNvSpPr txBox="1"/>
          <p:nvPr>
            <p:ph idx="1" type="body"/>
          </p:nvPr>
        </p:nvSpPr>
        <p:spPr>
          <a:xfrm>
            <a:off x="134425" y="592475"/>
            <a:ext cx="8912700" cy="6301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Barrett-Lennard, L. G. (2000). </a:t>
            </a:r>
            <a:r>
              <a:rPr i="1" lang="en" sz="700">
                <a:solidFill>
                  <a:schemeClr val="dk1"/>
                </a:solidFill>
                <a:latin typeface="Georgia"/>
                <a:ea typeface="Georgia"/>
                <a:cs typeface="Georgia"/>
                <a:sym typeface="Georgia"/>
              </a:rPr>
              <a:t>Population structure and mating patterns of Killer Whales (Orcinus orca) as revealed by DNA </a:t>
            </a:r>
            <a:endParaRPr i="1" sz="700">
              <a:solidFill>
                <a:schemeClr val="dk1"/>
              </a:solidFill>
              <a:latin typeface="Georgia"/>
              <a:ea typeface="Georgia"/>
              <a:cs typeface="Georgia"/>
              <a:sym typeface="Georgia"/>
            </a:endParaRPr>
          </a:p>
          <a:p>
            <a:pPr indent="457200" lvl="0" marL="0" rtl="0" algn="l">
              <a:lnSpc>
                <a:spcPct val="200000"/>
              </a:lnSpc>
              <a:spcBef>
                <a:spcPts val="0"/>
              </a:spcBef>
              <a:spcAft>
                <a:spcPts val="0"/>
              </a:spcAft>
              <a:buClr>
                <a:schemeClr val="dk1"/>
              </a:buClr>
              <a:buSzPts val="1100"/>
              <a:buFont typeface="Arial"/>
              <a:buNone/>
            </a:pPr>
            <a:r>
              <a:rPr i="1" lang="en" sz="700">
                <a:solidFill>
                  <a:schemeClr val="dk1"/>
                </a:solidFill>
                <a:latin typeface="Georgia"/>
                <a:ea typeface="Georgia"/>
                <a:cs typeface="Georgia"/>
                <a:sym typeface="Georgia"/>
              </a:rPr>
              <a:t>analysis</a:t>
            </a:r>
            <a:r>
              <a:rPr lang="en" sz="700">
                <a:solidFill>
                  <a:schemeClr val="dk1"/>
                </a:solidFill>
                <a:latin typeface="Georgia"/>
                <a:ea typeface="Georgia"/>
                <a:cs typeface="Georgia"/>
                <a:sym typeface="Georgia"/>
              </a:rPr>
              <a:t> (T). University of British Columbia. Retrieved October 26, 2023, from </a:t>
            </a:r>
            <a:endParaRPr sz="700">
              <a:solidFill>
                <a:schemeClr val="dk1"/>
              </a:solidFill>
              <a:latin typeface="Georgia"/>
              <a:ea typeface="Georgia"/>
              <a:cs typeface="Georgia"/>
              <a:sym typeface="Georgia"/>
            </a:endParaRPr>
          </a:p>
          <a:p>
            <a:pPr indent="457200" lvl="0" marL="0" rtl="0" algn="l">
              <a:lnSpc>
                <a:spcPct val="200000"/>
              </a:lnSpc>
              <a:spcBef>
                <a:spcPts val="0"/>
              </a:spcBef>
              <a:spcAft>
                <a:spcPts val="0"/>
              </a:spcAft>
              <a:buClr>
                <a:schemeClr val="dk1"/>
              </a:buClr>
              <a:buSzPts val="1100"/>
              <a:buFont typeface="Arial"/>
              <a:buNone/>
            </a:pPr>
            <a:r>
              <a:rPr lang="en" sz="700" u="sng">
                <a:solidFill>
                  <a:schemeClr val="dk1"/>
                </a:solidFill>
                <a:latin typeface="Georgia"/>
                <a:ea typeface="Georgia"/>
                <a:cs typeface="Georgia"/>
                <a:sym typeface="Georgia"/>
                <a:hlinkClick r:id="rId3">
                  <a:extLst>
                    <a:ext uri="{A12FA001-AC4F-418D-AE19-62706E023703}">
                      <ahyp:hlinkClr val="tx"/>
                    </a:ext>
                  </a:extLst>
                </a:hlinkClick>
              </a:rPr>
              <a:t>https://open.library.ubc.ca/collections/ubctheses/831/items/1.0099652</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CBC/Radio Canada. (2021, February 18). Southern Resident Killer Whale Community welcomes new baby orca | CBC news. CBCnews. https://www.cbc.ca/news/canada/british-columbia/new-baby-orca-born-to-southern-resident-killer-whale-community-1.5917889 </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Imgur. (n.d.). Killer whale vs great white shark. https://imgur.com/gallery/2U9B8 </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Secretariat, T. B. of C., &amp; Secretariat, T. B. of C. (n.d.). </a:t>
            </a:r>
            <a:r>
              <a:rPr i="1" lang="en" sz="700">
                <a:solidFill>
                  <a:schemeClr val="dk1"/>
                </a:solidFill>
                <a:latin typeface="Georgia"/>
                <a:ea typeface="Georgia"/>
                <a:cs typeface="Georgia"/>
                <a:sym typeface="Georgia"/>
              </a:rPr>
              <a:t>Northern Resident Killer Whale Group Cohesion (1980-2010)—Open Government Portal</a:t>
            </a:r>
            <a:r>
              <a:rPr lang="en" sz="700">
                <a:solidFill>
                  <a:schemeClr val="dk1"/>
                </a:solidFill>
                <a:latin typeface="Georgia"/>
                <a:ea typeface="Georgia"/>
                <a:cs typeface="Georgia"/>
                <a:sym typeface="Georgia"/>
              </a:rPr>
              <a:t>. Retrieved September 29, 2023, from</a:t>
            </a:r>
            <a:r>
              <a:rPr lang="en" sz="700">
                <a:solidFill>
                  <a:schemeClr val="dk1"/>
                </a:solidFill>
                <a:uFill>
                  <a:noFill/>
                </a:uFill>
                <a:latin typeface="Georgia"/>
                <a:ea typeface="Georgia"/>
                <a:cs typeface="Georgia"/>
                <a:sym typeface="Georgia"/>
                <a:hlinkClick r:id="rId4">
                  <a:extLst>
                    <a:ext uri="{A12FA001-AC4F-418D-AE19-62706E023703}">
                      <ahyp:hlinkClr val="tx"/>
                    </a:ext>
                  </a:extLst>
                </a:hlinkClick>
              </a:rPr>
              <a:t> </a:t>
            </a:r>
            <a:r>
              <a:rPr lang="en" sz="700" u="sng">
                <a:solidFill>
                  <a:schemeClr val="dk1"/>
                </a:solidFill>
                <a:latin typeface="Georgia"/>
                <a:ea typeface="Georgia"/>
                <a:cs typeface="Georgia"/>
                <a:sym typeface="Georgia"/>
                <a:hlinkClick r:id="rId5">
                  <a:extLst>
                    <a:ext uri="{A12FA001-AC4F-418D-AE19-62706E023703}">
                      <ahyp:hlinkClr val="tx"/>
                    </a:ext>
                  </a:extLst>
                </a:hlinkClick>
              </a:rPr>
              <a:t>https://open.canada.ca/data/en/dataset/8c773994-1031-411b-a1ad-933928daa4ac</a:t>
            </a:r>
            <a:endParaRPr sz="700" u="sng">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Stredulinsky, E.H., Darimont, C.T., Barrett-Lennard, L. </a:t>
            </a:r>
            <a:r>
              <a:rPr i="1" lang="en" sz="700">
                <a:solidFill>
                  <a:schemeClr val="dk1"/>
                </a:solidFill>
                <a:latin typeface="Georgia"/>
                <a:ea typeface="Georgia"/>
                <a:cs typeface="Georgia"/>
                <a:sym typeface="Georgia"/>
              </a:rPr>
              <a:t>et al.</a:t>
            </a:r>
            <a:r>
              <a:rPr lang="en" sz="700">
                <a:solidFill>
                  <a:schemeClr val="dk1"/>
                </a:solidFill>
                <a:latin typeface="Georgia"/>
                <a:ea typeface="Georgia"/>
                <a:cs typeface="Georgia"/>
                <a:sym typeface="Georgia"/>
              </a:rPr>
              <a:t> Family feud: permanent group splitting in a highly philopatric mammal, the killer whale (</a:t>
            </a:r>
            <a:r>
              <a:rPr i="1" lang="en" sz="700">
                <a:solidFill>
                  <a:schemeClr val="dk1"/>
                </a:solidFill>
                <a:latin typeface="Georgia"/>
                <a:ea typeface="Georgia"/>
                <a:cs typeface="Georgia"/>
                <a:sym typeface="Georgia"/>
              </a:rPr>
              <a:t>Orcinus orca</a:t>
            </a:r>
            <a:r>
              <a:rPr lang="en" sz="700">
                <a:solidFill>
                  <a:schemeClr val="dk1"/>
                </a:solidFill>
                <a:latin typeface="Georgia"/>
                <a:ea typeface="Georgia"/>
                <a:cs typeface="Georgia"/>
                <a:sym typeface="Georgia"/>
              </a:rPr>
              <a:t>). </a:t>
            </a:r>
            <a:r>
              <a:rPr i="1" lang="en" sz="700">
                <a:solidFill>
                  <a:schemeClr val="dk1"/>
                </a:solidFill>
                <a:latin typeface="Georgia"/>
                <a:ea typeface="Georgia"/>
                <a:cs typeface="Georgia"/>
                <a:sym typeface="Georgia"/>
              </a:rPr>
              <a:t>Behav Ecol Sociobiol</a:t>
            </a:r>
            <a:r>
              <a:rPr lang="en" sz="700">
                <a:solidFill>
                  <a:schemeClr val="dk1"/>
                </a:solidFill>
                <a:latin typeface="Georgia"/>
                <a:ea typeface="Georgia"/>
                <a:cs typeface="Georgia"/>
                <a:sym typeface="Georgia"/>
              </a:rPr>
              <a:t> </a:t>
            </a:r>
            <a:r>
              <a:rPr b="1" lang="en" sz="700">
                <a:solidFill>
                  <a:schemeClr val="dk1"/>
                </a:solidFill>
                <a:latin typeface="Georgia"/>
                <a:ea typeface="Georgia"/>
                <a:cs typeface="Georgia"/>
                <a:sym typeface="Georgia"/>
              </a:rPr>
              <a:t>75</a:t>
            </a:r>
            <a:r>
              <a:rPr lang="en" sz="700">
                <a:solidFill>
                  <a:schemeClr val="dk1"/>
                </a:solidFill>
                <a:latin typeface="Georgia"/>
                <a:ea typeface="Georgia"/>
                <a:cs typeface="Georgia"/>
                <a:sym typeface="Georgia"/>
              </a:rPr>
              <a:t>, 56 (2021). </a:t>
            </a:r>
            <a:r>
              <a:rPr lang="en" sz="700" u="sng">
                <a:solidFill>
                  <a:schemeClr val="dk1"/>
                </a:solidFill>
                <a:latin typeface="Georgia"/>
                <a:ea typeface="Georgia"/>
                <a:cs typeface="Georgia"/>
                <a:sym typeface="Georgia"/>
                <a:hlinkClick r:id="rId6">
                  <a:extLst>
                    <a:ext uri="{A12FA001-AC4F-418D-AE19-62706E023703}">
                      <ahyp:hlinkClr val="tx"/>
                    </a:ext>
                  </a:extLst>
                </a:hlinkClick>
              </a:rPr>
              <a:t>https://doi.org/10.1007/s00265-021-02992-8</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Victoria News Staff. (2019). It’s a girl! Baby Orca snapped by Victoria Whale Watching Company. Victoria News. https://www.vicnews.com/community/its-a-girl-baby-orca-photographed-by-victoria-whale-watching-company-57794 </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Wasser, S. K., Lundin, J. I., Ayres, K., Seely, E., Giles, D., Balcomb, K., Hempelmann, J., Parsons, K., &amp; Booth, R. (2017). Population growth is limited by nutritional impacts on pregnancy success in endangered Southern Resident Killer </a:t>
            </a:r>
            <a:r>
              <a:rPr lang="en" sz="700">
                <a:solidFill>
                  <a:srgbClr val="373A3C"/>
                </a:solidFill>
                <a:latin typeface="Georgia"/>
                <a:ea typeface="Georgia"/>
                <a:cs typeface="Georgia"/>
                <a:sym typeface="Georgia"/>
              </a:rPr>
              <a:t>Whales (Orcinus orca). </a:t>
            </a:r>
            <a:r>
              <a:rPr i="1" lang="en" sz="700">
                <a:solidFill>
                  <a:srgbClr val="373A3C"/>
                </a:solidFill>
                <a:latin typeface="Georgia"/>
                <a:ea typeface="Georgia"/>
                <a:cs typeface="Georgia"/>
                <a:sym typeface="Georgia"/>
              </a:rPr>
              <a:t>PLOS ONE</a:t>
            </a:r>
            <a:r>
              <a:rPr lang="en" sz="700">
                <a:solidFill>
                  <a:srgbClr val="373A3C"/>
                </a:solidFill>
                <a:latin typeface="Georgia"/>
                <a:ea typeface="Georgia"/>
                <a:cs typeface="Georgia"/>
                <a:sym typeface="Georgia"/>
              </a:rPr>
              <a:t>, </a:t>
            </a:r>
            <a:r>
              <a:rPr i="1" lang="en" sz="700">
                <a:solidFill>
                  <a:srgbClr val="373A3C"/>
                </a:solidFill>
                <a:latin typeface="Georgia"/>
                <a:ea typeface="Georgia"/>
                <a:cs typeface="Georgia"/>
                <a:sym typeface="Georgia"/>
              </a:rPr>
              <a:t>12</a:t>
            </a:r>
            <a:r>
              <a:rPr lang="en" sz="700">
                <a:solidFill>
                  <a:srgbClr val="373A3C"/>
                </a:solidFill>
                <a:latin typeface="Georgia"/>
                <a:ea typeface="Georgia"/>
                <a:cs typeface="Georgia"/>
                <a:sym typeface="Georgia"/>
              </a:rPr>
              <a:t>(6). </a:t>
            </a:r>
            <a:r>
              <a:rPr lang="en" sz="700" u="sng">
                <a:solidFill>
                  <a:schemeClr val="dk1"/>
                </a:solidFill>
                <a:latin typeface="Georgia"/>
                <a:ea typeface="Georgia"/>
                <a:cs typeface="Georgia"/>
                <a:sym typeface="Georgia"/>
                <a:hlinkClick r:id="rId7">
                  <a:extLst>
                    <a:ext uri="{A12FA001-AC4F-418D-AE19-62706E023703}">
                      <ahyp:hlinkClr val="tx"/>
                    </a:ext>
                  </a:extLst>
                </a:hlinkClick>
              </a:rPr>
              <a:t>https://doi.org/10.1371/journal.pone.0179824</a:t>
            </a:r>
            <a:r>
              <a:rPr lang="en" sz="700">
                <a:solidFill>
                  <a:srgbClr val="373A3C"/>
                </a:solidFill>
                <a:latin typeface="Georgia"/>
                <a:ea typeface="Georgia"/>
                <a:cs typeface="Georgia"/>
                <a:sym typeface="Georgia"/>
              </a:rPr>
              <a:t>  </a:t>
            </a:r>
            <a:endParaRPr sz="700">
              <a:solidFill>
                <a:srgbClr val="373A3C"/>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Wegner, H. (2022). Newest Bigg’s killer whale calf spotted off San Juan Islands | fort ... Fort Worth Star-Telegram. https://www.star-telegram.com/news/nation-world/national/article269057147.html </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COSEWIC. 2008. COSEWIC assessment and update status report on the Killer Whale </a:t>
            </a:r>
            <a:r>
              <a:rPr i="1" lang="en" sz="700">
                <a:solidFill>
                  <a:schemeClr val="dk1"/>
                </a:solidFill>
                <a:latin typeface="Georgia"/>
                <a:ea typeface="Georgia"/>
                <a:cs typeface="Georgia"/>
                <a:sym typeface="Georgia"/>
              </a:rPr>
              <a:t>Orcinus orca</a:t>
            </a:r>
            <a:r>
              <a:rPr lang="en" sz="700">
                <a:solidFill>
                  <a:schemeClr val="dk1"/>
                </a:solidFill>
                <a:latin typeface="Georgia"/>
                <a:ea typeface="Georgia"/>
                <a:cs typeface="Georgia"/>
                <a:sym typeface="Georgia"/>
              </a:rPr>
              <a:t>, Southern Resident population, Northern Resident population, West Coast Transient population, Offshore population and Northwest Atlantic / Eastern Arctic population, in Canada. Committee on the Status of Endangered Wildlife in Canada. Ottawa. viii + 65 pp. </a:t>
            </a:r>
            <a:r>
              <a:rPr lang="en" sz="700" u="sng">
                <a:solidFill>
                  <a:schemeClr val="dk1"/>
                </a:solidFill>
                <a:latin typeface="Georgia"/>
                <a:ea typeface="Georgia"/>
                <a:cs typeface="Georgia"/>
                <a:sym typeface="Georgia"/>
                <a:hlinkClick r:id="rId8">
                  <a:extLst>
                    <a:ext uri="{A12FA001-AC4F-418D-AE19-62706E023703}">
                      <ahyp:hlinkClr val="tx"/>
                    </a:ext>
                  </a:extLst>
                </a:hlinkClick>
              </a:rPr>
              <a:t>www.sararegistry.gc.ca/status/status_e.cfm</a:t>
            </a:r>
            <a:r>
              <a:rPr lang="en" sz="700">
                <a:solidFill>
                  <a:schemeClr val="dk1"/>
                </a:solidFill>
                <a:latin typeface="Georgia"/>
                <a:ea typeface="Georgia"/>
                <a:cs typeface="Georgia"/>
                <a:sym typeface="Georgia"/>
              </a:rPr>
              <a:t>.</a:t>
            </a:r>
            <a:endParaRPr sz="7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rPr lang="en" sz="700">
                <a:solidFill>
                  <a:schemeClr val="dk1"/>
                </a:solidFill>
                <a:latin typeface="Georgia"/>
                <a:ea typeface="Georgia"/>
                <a:cs typeface="Georgia"/>
                <a:sym typeface="Georgia"/>
              </a:rPr>
              <a:t>NOAA Fisheries. 2019. KILLER WHALE (Orcinus orca): Eastern North Pacific Northern Resident Stock National Oceanic and Atmospheric Association Fisheries.</a:t>
            </a:r>
            <a:r>
              <a:rPr lang="en" sz="700">
                <a:solidFill>
                  <a:schemeClr val="dk1"/>
                </a:solidFill>
                <a:uFill>
                  <a:noFill/>
                </a:uFill>
                <a:latin typeface="Georgia"/>
                <a:ea typeface="Georgia"/>
                <a:cs typeface="Georgia"/>
                <a:sym typeface="Georgia"/>
                <a:hlinkClick r:id="rId9">
                  <a:extLst>
                    <a:ext uri="{A12FA001-AC4F-418D-AE19-62706E023703}">
                      <ahyp:hlinkClr val="tx"/>
                    </a:ext>
                  </a:extLst>
                </a:hlinkClick>
              </a:rPr>
              <a:t> </a:t>
            </a:r>
            <a:r>
              <a:rPr lang="en" sz="700" u="sng">
                <a:solidFill>
                  <a:schemeClr val="dk1"/>
                </a:solidFill>
                <a:latin typeface="Georgia"/>
                <a:ea typeface="Georgia"/>
                <a:cs typeface="Georgia"/>
                <a:sym typeface="Georgia"/>
                <a:hlinkClick r:id="rId10">
                  <a:extLst>
                    <a:ext uri="{A12FA001-AC4F-418D-AE19-62706E023703}">
                      <ahyp:hlinkClr val="tx"/>
                    </a:ext>
                  </a:extLst>
                </a:hlinkClick>
              </a:rPr>
              <a:t>https://media.fisheries.noaa.gov/dam-migration/ak2001whki-penar-508.pdf</a:t>
            </a:r>
            <a:endParaRPr sz="700" u="sng">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t/>
            </a:r>
            <a:endParaRPr sz="800">
              <a:solidFill>
                <a:schemeClr val="dk1"/>
              </a:solidFill>
              <a:latin typeface="Georgia"/>
              <a:ea typeface="Georgia"/>
              <a:cs typeface="Georgia"/>
              <a:sym typeface="Georgia"/>
            </a:endParaRPr>
          </a:p>
          <a:p>
            <a:pPr indent="-457200" lvl="0" marL="457200" rtl="0" algn="l">
              <a:lnSpc>
                <a:spcPct val="200000"/>
              </a:lnSpc>
              <a:spcBef>
                <a:spcPts val="0"/>
              </a:spcBef>
              <a:spcAft>
                <a:spcPts val="0"/>
              </a:spcAft>
              <a:buClr>
                <a:schemeClr val="dk1"/>
              </a:buClr>
              <a:buSzPts val="1100"/>
              <a:buFont typeface="Arial"/>
              <a:buNone/>
            </a:pPr>
            <a:r>
              <a:t/>
            </a:r>
            <a:endParaRPr sz="800">
              <a:solidFill>
                <a:schemeClr val="dk1"/>
              </a:solidFill>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80" name="Shape 180"/>
        <p:cNvGrpSpPr/>
        <p:nvPr/>
      </p:nvGrpSpPr>
      <p:grpSpPr>
        <a:xfrm>
          <a:off x="0" y="0"/>
          <a:ext cx="0" cy="0"/>
          <a:chOff x="0" y="0"/>
          <a:chExt cx="0" cy="0"/>
        </a:xfrm>
      </p:grpSpPr>
      <p:sp>
        <p:nvSpPr>
          <p:cNvPr id="181" name="Google Shape;181;p28"/>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2" name="Google Shape;182;p28"/>
          <p:cNvPicPr preferRelativeResize="0"/>
          <p:nvPr/>
        </p:nvPicPr>
        <p:blipFill rotWithShape="1">
          <a:blip r:embed="rId3">
            <a:alphaModFix/>
          </a:blip>
          <a:srcRect b="0" l="10039" r="0" t="0"/>
          <a:stretch/>
        </p:blipFill>
        <p:spPr>
          <a:xfrm>
            <a:off x="326650" y="182525"/>
            <a:ext cx="3885224" cy="1980200"/>
          </a:xfrm>
          <a:prstGeom prst="rect">
            <a:avLst/>
          </a:prstGeom>
          <a:noFill/>
          <a:ln>
            <a:noFill/>
          </a:ln>
        </p:spPr>
      </p:pic>
      <p:pic>
        <p:nvPicPr>
          <p:cNvPr id="183" name="Google Shape;183;p28"/>
          <p:cNvPicPr preferRelativeResize="0"/>
          <p:nvPr/>
        </p:nvPicPr>
        <p:blipFill rotWithShape="1">
          <a:blip r:embed="rId4">
            <a:alphaModFix/>
          </a:blip>
          <a:srcRect b="0" l="7961" r="15192" t="0"/>
          <a:stretch/>
        </p:blipFill>
        <p:spPr>
          <a:xfrm>
            <a:off x="326650" y="2462425"/>
            <a:ext cx="3979076" cy="2309676"/>
          </a:xfrm>
          <a:prstGeom prst="rect">
            <a:avLst/>
          </a:prstGeom>
          <a:noFill/>
          <a:ln>
            <a:noFill/>
          </a:ln>
        </p:spPr>
      </p:pic>
      <p:pic>
        <p:nvPicPr>
          <p:cNvPr id="184" name="Google Shape;184;p28"/>
          <p:cNvPicPr preferRelativeResize="0"/>
          <p:nvPr/>
        </p:nvPicPr>
        <p:blipFill rotWithShape="1">
          <a:blip r:embed="rId5">
            <a:alphaModFix/>
          </a:blip>
          <a:srcRect b="0" l="14977" r="5651" t="0"/>
          <a:stretch/>
        </p:blipFill>
        <p:spPr>
          <a:xfrm>
            <a:off x="4211875" y="797123"/>
            <a:ext cx="4370176" cy="2647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62" name="Shape 62"/>
        <p:cNvGrpSpPr/>
        <p:nvPr/>
      </p:nvGrpSpPr>
      <p:grpSpPr>
        <a:xfrm>
          <a:off x="0" y="0"/>
          <a:ext cx="0" cy="0"/>
          <a:chOff x="0" y="0"/>
          <a:chExt cx="0" cy="0"/>
        </a:xfrm>
      </p:grpSpPr>
      <p:sp>
        <p:nvSpPr>
          <p:cNvPr id="63" name="Google Shape;63;p14"/>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4" name="Google Shape;64;p14"/>
          <p:cNvPicPr preferRelativeResize="0"/>
          <p:nvPr/>
        </p:nvPicPr>
        <p:blipFill>
          <a:blip r:embed="rId3">
            <a:alphaModFix/>
          </a:blip>
          <a:stretch>
            <a:fillRect/>
          </a:stretch>
        </p:blipFill>
        <p:spPr>
          <a:xfrm>
            <a:off x="5247350" y="740525"/>
            <a:ext cx="3673099" cy="2059825"/>
          </a:xfrm>
          <a:prstGeom prst="rect">
            <a:avLst/>
          </a:prstGeom>
          <a:noFill/>
          <a:ln>
            <a:noFill/>
          </a:ln>
        </p:spPr>
      </p:pic>
      <p:sp>
        <p:nvSpPr>
          <p:cNvPr id="65" name="Google Shape;65;p14"/>
          <p:cNvSpPr txBox="1"/>
          <p:nvPr>
            <p:ph type="title"/>
          </p:nvPr>
        </p:nvSpPr>
        <p:spPr>
          <a:xfrm>
            <a:off x="311700" y="445025"/>
            <a:ext cx="2446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B</a:t>
            </a:r>
            <a:r>
              <a:rPr b="1" lang="en">
                <a:latin typeface="Georgia"/>
                <a:ea typeface="Georgia"/>
                <a:cs typeface="Georgia"/>
                <a:sym typeface="Georgia"/>
              </a:rPr>
              <a:t>ackground </a:t>
            </a:r>
            <a:endParaRPr b="1">
              <a:latin typeface="Georgia"/>
              <a:ea typeface="Georgia"/>
              <a:cs typeface="Georgia"/>
              <a:sym typeface="Georgia"/>
            </a:endParaRPr>
          </a:p>
        </p:txBody>
      </p:sp>
      <p:sp>
        <p:nvSpPr>
          <p:cNvPr id="66" name="Google Shape;66;p14"/>
          <p:cNvSpPr txBox="1"/>
          <p:nvPr/>
        </p:nvSpPr>
        <p:spPr>
          <a:xfrm>
            <a:off x="235500" y="1357750"/>
            <a:ext cx="4961100" cy="31245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073763"/>
              </a:buClr>
              <a:buSzPts val="2000"/>
              <a:buFont typeface="Georgia"/>
              <a:buChar char="●"/>
            </a:pPr>
            <a:r>
              <a:rPr b="1" lang="en" sz="2000">
                <a:solidFill>
                  <a:srgbClr val="073763"/>
                </a:solidFill>
                <a:latin typeface="Georgia"/>
                <a:ea typeface="Georgia"/>
                <a:cs typeface="Georgia"/>
                <a:sym typeface="Georgia"/>
              </a:rPr>
              <a:t>Pods</a:t>
            </a:r>
            <a:r>
              <a:rPr lang="en" sz="2000">
                <a:solidFill>
                  <a:srgbClr val="073763"/>
                </a:solidFill>
                <a:latin typeface="Georgia"/>
                <a:ea typeface="Georgia"/>
                <a:cs typeface="Georgia"/>
                <a:sym typeface="Georgia"/>
              </a:rPr>
              <a:t> - groups of orcas (</a:t>
            </a:r>
            <a:r>
              <a:rPr b="1" lang="en" sz="2000">
                <a:solidFill>
                  <a:srgbClr val="073763"/>
                </a:solidFill>
                <a:latin typeface="Georgia"/>
                <a:ea typeface="Georgia"/>
                <a:cs typeface="Georgia"/>
                <a:sym typeface="Georgia"/>
              </a:rPr>
              <a:t>matrilines)</a:t>
            </a:r>
            <a:endParaRPr b="1" sz="2000">
              <a:solidFill>
                <a:srgbClr val="073763"/>
              </a:solidFill>
              <a:latin typeface="Georgia"/>
              <a:ea typeface="Georgia"/>
              <a:cs typeface="Georgia"/>
              <a:sym typeface="Georgia"/>
            </a:endParaRPr>
          </a:p>
          <a:p>
            <a:pPr indent="-355600" lvl="0" marL="457200" rtl="0" algn="l">
              <a:lnSpc>
                <a:spcPct val="115000"/>
              </a:lnSpc>
              <a:spcBef>
                <a:spcPts val="0"/>
              </a:spcBef>
              <a:spcAft>
                <a:spcPts val="0"/>
              </a:spcAft>
              <a:buClr>
                <a:srgbClr val="073763"/>
              </a:buClr>
              <a:buSzPts val="2000"/>
              <a:buFont typeface="Georgia"/>
              <a:buChar char="●"/>
            </a:pPr>
            <a:r>
              <a:rPr b="1" lang="en" sz="2000">
                <a:solidFill>
                  <a:srgbClr val="073763"/>
                </a:solidFill>
                <a:latin typeface="Georgia"/>
                <a:ea typeface="Georgia"/>
                <a:cs typeface="Georgia"/>
                <a:sym typeface="Georgia"/>
              </a:rPr>
              <a:t>Resident northern killer whales</a:t>
            </a:r>
            <a:r>
              <a:rPr lang="en" sz="2000">
                <a:solidFill>
                  <a:srgbClr val="073763"/>
                </a:solidFill>
                <a:latin typeface="Georgia"/>
                <a:ea typeface="Georgia"/>
                <a:cs typeface="Georgia"/>
                <a:sym typeface="Georgia"/>
              </a:rPr>
              <a:t> - exclusively fish-eating (Chinook and Chum Salmon) </a:t>
            </a:r>
            <a:endParaRPr sz="2000">
              <a:solidFill>
                <a:srgbClr val="073763"/>
              </a:solidFill>
              <a:latin typeface="Georgia"/>
              <a:ea typeface="Georgia"/>
              <a:cs typeface="Georgia"/>
              <a:sym typeface="Georgia"/>
            </a:endParaRPr>
          </a:p>
          <a:p>
            <a:pPr indent="-355600" lvl="0" marL="457200" rtl="0" algn="l">
              <a:lnSpc>
                <a:spcPct val="115000"/>
              </a:lnSpc>
              <a:spcBef>
                <a:spcPts val="0"/>
              </a:spcBef>
              <a:spcAft>
                <a:spcPts val="0"/>
              </a:spcAft>
              <a:buClr>
                <a:srgbClr val="073763"/>
              </a:buClr>
              <a:buSzPts val="2000"/>
              <a:buFont typeface="Georgia"/>
              <a:buChar char="●"/>
            </a:pPr>
            <a:r>
              <a:rPr lang="en" sz="2000">
                <a:solidFill>
                  <a:srgbClr val="073763"/>
                </a:solidFill>
                <a:latin typeface="Georgia"/>
                <a:ea typeface="Georgia"/>
                <a:cs typeface="Georgia"/>
                <a:sym typeface="Georgia"/>
              </a:rPr>
              <a:t>Population</a:t>
            </a:r>
            <a:r>
              <a:rPr b="1" lang="en" sz="2000">
                <a:solidFill>
                  <a:srgbClr val="073763"/>
                </a:solidFill>
                <a:latin typeface="Georgia"/>
                <a:ea typeface="Georgia"/>
                <a:cs typeface="Georgia"/>
                <a:sym typeface="Georgia"/>
              </a:rPr>
              <a:t> socially </a:t>
            </a:r>
            <a:r>
              <a:rPr lang="en" sz="2000">
                <a:solidFill>
                  <a:srgbClr val="073763"/>
                </a:solidFill>
                <a:latin typeface="Georgia"/>
                <a:ea typeface="Georgia"/>
                <a:cs typeface="Georgia"/>
                <a:sym typeface="Georgia"/>
              </a:rPr>
              <a:t>and</a:t>
            </a:r>
            <a:r>
              <a:rPr b="1" lang="en" sz="2000">
                <a:solidFill>
                  <a:srgbClr val="073763"/>
                </a:solidFill>
                <a:latin typeface="Georgia"/>
                <a:ea typeface="Georgia"/>
                <a:cs typeface="Georgia"/>
                <a:sym typeface="Georgia"/>
              </a:rPr>
              <a:t> genetically isolated </a:t>
            </a:r>
            <a:endParaRPr b="1" sz="2000">
              <a:solidFill>
                <a:srgbClr val="073763"/>
              </a:solidFill>
              <a:latin typeface="Georgia"/>
              <a:ea typeface="Georgia"/>
              <a:cs typeface="Georgia"/>
              <a:sym typeface="Georgia"/>
            </a:endParaRPr>
          </a:p>
          <a:p>
            <a:pPr indent="-355600" lvl="0" marL="457200" rtl="0" algn="l">
              <a:lnSpc>
                <a:spcPct val="115000"/>
              </a:lnSpc>
              <a:spcBef>
                <a:spcPts val="0"/>
              </a:spcBef>
              <a:spcAft>
                <a:spcPts val="0"/>
              </a:spcAft>
              <a:buClr>
                <a:srgbClr val="073763"/>
              </a:buClr>
              <a:buSzPts val="2000"/>
              <a:buFont typeface="Georgia"/>
              <a:buChar char="●"/>
            </a:pPr>
            <a:r>
              <a:rPr lang="en" sz="2000">
                <a:solidFill>
                  <a:srgbClr val="073763"/>
                </a:solidFill>
                <a:latin typeface="Georgia"/>
                <a:ea typeface="Georgia"/>
                <a:cs typeface="Georgia"/>
                <a:sym typeface="Georgia"/>
              </a:rPr>
              <a:t>Eastern Coastal Areas of North Pacific </a:t>
            </a:r>
            <a:endParaRPr sz="2000">
              <a:solidFill>
                <a:srgbClr val="073763"/>
              </a:solidFill>
              <a:latin typeface="Georgia"/>
              <a:ea typeface="Georgia"/>
              <a:cs typeface="Georgia"/>
              <a:sym typeface="Georgia"/>
            </a:endParaRPr>
          </a:p>
          <a:p>
            <a:pPr indent="0" lvl="0" marL="0" rtl="0" algn="l">
              <a:lnSpc>
                <a:spcPct val="115000"/>
              </a:lnSpc>
              <a:spcBef>
                <a:spcPts val="1200"/>
              </a:spcBef>
              <a:spcAft>
                <a:spcPts val="1200"/>
              </a:spcAft>
              <a:buNone/>
            </a:pPr>
            <a:r>
              <a:t/>
            </a:r>
            <a:endParaRPr b="1" sz="2000">
              <a:solidFill>
                <a:srgbClr val="073763"/>
              </a:solidFill>
              <a:latin typeface="Georgia"/>
              <a:ea typeface="Georgia"/>
              <a:cs typeface="Georgia"/>
              <a:sym typeface="Georgia"/>
            </a:endParaRPr>
          </a:p>
        </p:txBody>
      </p:sp>
      <p:pic>
        <p:nvPicPr>
          <p:cNvPr id="67" name="Google Shape;67;p14"/>
          <p:cNvPicPr preferRelativeResize="0"/>
          <p:nvPr/>
        </p:nvPicPr>
        <p:blipFill>
          <a:blip r:embed="rId4">
            <a:alphaModFix/>
          </a:blip>
          <a:stretch>
            <a:fillRect/>
          </a:stretch>
        </p:blipFill>
        <p:spPr>
          <a:xfrm rot="669332">
            <a:off x="6337415" y="3162521"/>
            <a:ext cx="2128668" cy="1420881"/>
          </a:xfrm>
          <a:prstGeom prst="rect">
            <a:avLst/>
          </a:prstGeom>
          <a:noFill/>
          <a:ln>
            <a:noFill/>
          </a:ln>
        </p:spPr>
      </p:pic>
      <p:pic>
        <p:nvPicPr>
          <p:cNvPr id="68" name="Google Shape;68;p14"/>
          <p:cNvPicPr preferRelativeResize="0"/>
          <p:nvPr/>
        </p:nvPicPr>
        <p:blipFill>
          <a:blip r:embed="rId5">
            <a:alphaModFix/>
          </a:blip>
          <a:stretch>
            <a:fillRect/>
          </a:stretch>
        </p:blipFill>
        <p:spPr>
          <a:xfrm>
            <a:off x="6661800" y="3966700"/>
            <a:ext cx="1720200" cy="1148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72" name="Shape 72"/>
        <p:cNvGrpSpPr/>
        <p:nvPr/>
      </p:nvGrpSpPr>
      <p:grpSpPr>
        <a:xfrm>
          <a:off x="0" y="0"/>
          <a:ext cx="0" cy="0"/>
          <a:chOff x="0" y="0"/>
          <a:chExt cx="0" cy="0"/>
        </a:xfrm>
      </p:grpSpPr>
      <p:sp>
        <p:nvSpPr>
          <p:cNvPr id="73" name="Google Shape;73;p15"/>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74" name="Google Shape;74;p15"/>
          <p:cNvPicPr preferRelativeResize="0"/>
          <p:nvPr/>
        </p:nvPicPr>
        <p:blipFill>
          <a:blip r:embed="rId3">
            <a:alphaModFix/>
          </a:blip>
          <a:stretch>
            <a:fillRect/>
          </a:stretch>
        </p:blipFill>
        <p:spPr>
          <a:xfrm>
            <a:off x="5780760" y="2671750"/>
            <a:ext cx="3310265" cy="1862225"/>
          </a:xfrm>
          <a:prstGeom prst="rect">
            <a:avLst/>
          </a:prstGeom>
          <a:noFill/>
          <a:ln>
            <a:noFill/>
          </a:ln>
        </p:spPr>
      </p:pic>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Hypothesis and Predictions </a:t>
            </a:r>
            <a:endParaRPr b="1">
              <a:latin typeface="Georgia"/>
              <a:ea typeface="Georgia"/>
              <a:cs typeface="Georgia"/>
              <a:sym typeface="Georgia"/>
            </a:endParaRPr>
          </a:p>
        </p:txBody>
      </p:sp>
      <p:pic>
        <p:nvPicPr>
          <p:cNvPr id="76" name="Google Shape;76;p15"/>
          <p:cNvPicPr preferRelativeResize="0"/>
          <p:nvPr/>
        </p:nvPicPr>
        <p:blipFill>
          <a:blip r:embed="rId4">
            <a:alphaModFix/>
          </a:blip>
          <a:stretch>
            <a:fillRect/>
          </a:stretch>
        </p:blipFill>
        <p:spPr>
          <a:xfrm rot="1025657">
            <a:off x="6781559" y="-175363"/>
            <a:ext cx="2543782" cy="1698000"/>
          </a:xfrm>
          <a:prstGeom prst="rect">
            <a:avLst/>
          </a:prstGeom>
          <a:noFill/>
          <a:ln>
            <a:noFill/>
          </a:ln>
        </p:spPr>
      </p:pic>
      <p:pic>
        <p:nvPicPr>
          <p:cNvPr id="77" name="Google Shape;77;p15"/>
          <p:cNvPicPr preferRelativeResize="0"/>
          <p:nvPr/>
        </p:nvPicPr>
        <p:blipFill>
          <a:blip r:embed="rId4">
            <a:alphaModFix/>
          </a:blip>
          <a:stretch>
            <a:fillRect/>
          </a:stretch>
        </p:blipFill>
        <p:spPr>
          <a:xfrm rot="-1364585">
            <a:off x="4975419" y="-100392"/>
            <a:ext cx="1858139" cy="1240308"/>
          </a:xfrm>
          <a:prstGeom prst="rect">
            <a:avLst/>
          </a:prstGeom>
          <a:noFill/>
          <a:ln>
            <a:noFill/>
          </a:ln>
        </p:spPr>
      </p:pic>
      <p:sp>
        <p:nvSpPr>
          <p:cNvPr id="78" name="Google Shape;78;p15"/>
          <p:cNvSpPr txBox="1"/>
          <p:nvPr/>
        </p:nvSpPr>
        <p:spPr>
          <a:xfrm>
            <a:off x="249050" y="1358175"/>
            <a:ext cx="5531700" cy="311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900">
                <a:solidFill>
                  <a:srgbClr val="073763"/>
                </a:solidFill>
                <a:latin typeface="Georgia"/>
                <a:ea typeface="Georgia"/>
                <a:cs typeface="Georgia"/>
                <a:sym typeface="Georgia"/>
              </a:rPr>
              <a:t>H</a:t>
            </a:r>
            <a:r>
              <a:rPr b="1" lang="en" sz="1900">
                <a:solidFill>
                  <a:srgbClr val="073763"/>
                </a:solidFill>
                <a:latin typeface="Georgia"/>
                <a:ea typeface="Georgia"/>
                <a:cs typeface="Georgia"/>
                <a:sym typeface="Georgia"/>
              </a:rPr>
              <a:t>ypothesis:</a:t>
            </a:r>
            <a:endParaRPr b="1" sz="1900">
              <a:solidFill>
                <a:srgbClr val="073763"/>
              </a:solidFill>
              <a:latin typeface="Georgia"/>
              <a:ea typeface="Georgia"/>
              <a:cs typeface="Georgia"/>
              <a:sym typeface="Georgia"/>
            </a:endParaRPr>
          </a:p>
          <a:p>
            <a:pPr indent="0" lvl="0" marL="0" rtl="0" algn="l">
              <a:lnSpc>
                <a:spcPct val="115000"/>
              </a:lnSpc>
              <a:spcBef>
                <a:spcPts val="1200"/>
              </a:spcBef>
              <a:spcAft>
                <a:spcPts val="0"/>
              </a:spcAft>
              <a:buNone/>
            </a:pPr>
            <a:r>
              <a:rPr lang="en" sz="1900">
                <a:solidFill>
                  <a:srgbClr val="073763"/>
                </a:solidFill>
                <a:latin typeface="Georgia"/>
                <a:ea typeface="Georgia"/>
                <a:cs typeface="Georgia"/>
                <a:sym typeface="Georgia"/>
              </a:rPr>
              <a:t>Salmon quantities and pod size will influence the number of lactating females in a pod. </a:t>
            </a:r>
            <a:endParaRPr sz="1900">
              <a:solidFill>
                <a:srgbClr val="073763"/>
              </a:solidFill>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b="1" lang="en" sz="1900">
                <a:solidFill>
                  <a:srgbClr val="073763"/>
                </a:solidFill>
                <a:latin typeface="Georgia"/>
                <a:ea typeface="Georgia"/>
                <a:cs typeface="Georgia"/>
                <a:sym typeface="Georgia"/>
              </a:rPr>
              <a:t>Based on predictions</a:t>
            </a:r>
            <a:r>
              <a:rPr lang="en" sz="1900">
                <a:solidFill>
                  <a:srgbClr val="073763"/>
                </a:solidFill>
                <a:latin typeface="Georgia"/>
                <a:ea typeface="Georgia"/>
                <a:cs typeface="Georgia"/>
                <a:sym typeface="Georgia"/>
              </a:rPr>
              <a:t>: </a:t>
            </a:r>
            <a:endParaRPr sz="1900">
              <a:solidFill>
                <a:srgbClr val="073763"/>
              </a:solidFill>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n" sz="1900">
                <a:solidFill>
                  <a:srgbClr val="073763"/>
                </a:solidFill>
                <a:latin typeface="Georgia"/>
                <a:ea typeface="Georgia"/>
                <a:cs typeface="Georgia"/>
                <a:sym typeface="Georgia"/>
              </a:rPr>
              <a:t>*Higher numbers of salmon will provide more successful reproduction. </a:t>
            </a:r>
            <a:endParaRPr sz="1900">
              <a:solidFill>
                <a:srgbClr val="073763"/>
              </a:solidFill>
              <a:latin typeface="Georgia"/>
              <a:ea typeface="Georgia"/>
              <a:cs typeface="Georgia"/>
              <a:sym typeface="Georgia"/>
            </a:endParaRPr>
          </a:p>
          <a:p>
            <a:pPr indent="0" lvl="0" marL="0" rtl="0" algn="l">
              <a:lnSpc>
                <a:spcPct val="115000"/>
              </a:lnSpc>
              <a:spcBef>
                <a:spcPts val="1200"/>
              </a:spcBef>
              <a:spcAft>
                <a:spcPts val="1200"/>
              </a:spcAft>
              <a:buClr>
                <a:schemeClr val="dk1"/>
              </a:buClr>
              <a:buSzPts val="1100"/>
              <a:buFont typeface="Arial"/>
              <a:buNone/>
            </a:pPr>
            <a:r>
              <a:rPr lang="en" sz="1900">
                <a:solidFill>
                  <a:srgbClr val="073763"/>
                </a:solidFill>
                <a:latin typeface="Georgia"/>
                <a:ea typeface="Georgia"/>
                <a:cs typeface="Georgia"/>
                <a:sym typeface="Georgia"/>
              </a:rPr>
              <a:t>*Larger pod size -&gt; more females</a:t>
            </a:r>
            <a:endParaRPr sz="1900">
              <a:solidFill>
                <a:srgbClr val="073763"/>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82" name="Shape 82"/>
        <p:cNvGrpSpPr/>
        <p:nvPr/>
      </p:nvGrpSpPr>
      <p:grpSpPr>
        <a:xfrm>
          <a:off x="0" y="0"/>
          <a:ext cx="0" cy="0"/>
          <a:chOff x="0" y="0"/>
          <a:chExt cx="0" cy="0"/>
        </a:xfrm>
      </p:grpSpPr>
      <p:sp>
        <p:nvSpPr>
          <p:cNvPr id="83" name="Google Shape;83;p16"/>
          <p:cNvSpPr txBox="1"/>
          <p:nvPr>
            <p:ph type="title"/>
          </p:nvPr>
        </p:nvSpPr>
        <p:spPr>
          <a:xfrm>
            <a:off x="197700" y="460400"/>
            <a:ext cx="8748600" cy="147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900">
                <a:latin typeface="Georgia"/>
                <a:ea typeface="Georgia"/>
                <a:cs typeface="Georgia"/>
                <a:sym typeface="Georgia"/>
              </a:rPr>
              <a:t>WHERE IT ALL WENT WRONG:</a:t>
            </a:r>
            <a:endParaRPr b="1" sz="2900">
              <a:latin typeface="Georgia"/>
              <a:ea typeface="Georgia"/>
              <a:cs typeface="Georgia"/>
              <a:sym typeface="Georgia"/>
            </a:endParaRPr>
          </a:p>
          <a:p>
            <a:pPr indent="0" lvl="0" marL="0" rtl="0" algn="ctr">
              <a:spcBef>
                <a:spcPts val="0"/>
              </a:spcBef>
              <a:spcAft>
                <a:spcPts val="0"/>
              </a:spcAft>
              <a:buNone/>
            </a:pPr>
            <a:r>
              <a:rPr b="1" i="1" lang="en">
                <a:latin typeface="Georgia"/>
                <a:ea typeface="Georgia"/>
                <a:cs typeface="Georgia"/>
                <a:sym typeface="Georgia"/>
              </a:rPr>
              <a:t>“STANDARDIZATION”- A CASE STUDY</a:t>
            </a:r>
            <a:endParaRPr b="1" i="1">
              <a:latin typeface="Georgia"/>
              <a:ea typeface="Georgia"/>
              <a:cs typeface="Georgia"/>
              <a:sym typeface="Georgia"/>
            </a:endParaRPr>
          </a:p>
        </p:txBody>
      </p:sp>
      <p:pic>
        <p:nvPicPr>
          <p:cNvPr id="84" name="Google Shape;84;p16"/>
          <p:cNvPicPr preferRelativeResize="0"/>
          <p:nvPr/>
        </p:nvPicPr>
        <p:blipFill>
          <a:blip r:embed="rId3">
            <a:alphaModFix/>
          </a:blip>
          <a:stretch>
            <a:fillRect/>
          </a:stretch>
        </p:blipFill>
        <p:spPr>
          <a:xfrm>
            <a:off x="80475" y="1675200"/>
            <a:ext cx="4025525" cy="2871525"/>
          </a:xfrm>
          <a:prstGeom prst="rect">
            <a:avLst/>
          </a:prstGeom>
          <a:noFill/>
          <a:ln>
            <a:noFill/>
          </a:ln>
        </p:spPr>
      </p:pic>
      <p:pic>
        <p:nvPicPr>
          <p:cNvPr id="85" name="Google Shape;85;p16"/>
          <p:cNvPicPr preferRelativeResize="0"/>
          <p:nvPr/>
        </p:nvPicPr>
        <p:blipFill>
          <a:blip r:embed="rId4">
            <a:alphaModFix/>
          </a:blip>
          <a:stretch>
            <a:fillRect/>
          </a:stretch>
        </p:blipFill>
        <p:spPr>
          <a:xfrm>
            <a:off x="4241716" y="1675200"/>
            <a:ext cx="4820183" cy="2871524"/>
          </a:xfrm>
          <a:prstGeom prst="rect">
            <a:avLst/>
          </a:prstGeom>
          <a:noFill/>
          <a:ln>
            <a:noFill/>
          </a:ln>
        </p:spPr>
      </p:pic>
      <p:sp>
        <p:nvSpPr>
          <p:cNvPr id="86" name="Google Shape;86;p16"/>
          <p:cNvSpPr txBox="1"/>
          <p:nvPr/>
        </p:nvSpPr>
        <p:spPr>
          <a:xfrm>
            <a:off x="245175" y="3841875"/>
            <a:ext cx="981300" cy="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highlight>
                  <a:schemeClr val="lt1"/>
                </a:highlight>
              </a:rPr>
              <a:t>Us</a:t>
            </a:r>
            <a:endParaRPr sz="1500">
              <a:solidFill>
                <a:schemeClr val="dk2"/>
              </a:solidFill>
              <a:highlight>
                <a:schemeClr val="lt1"/>
              </a:highlight>
            </a:endParaRPr>
          </a:p>
        </p:txBody>
      </p:sp>
      <p:sp>
        <p:nvSpPr>
          <p:cNvPr id="87" name="Google Shape;87;p16"/>
          <p:cNvSpPr txBox="1"/>
          <p:nvPr/>
        </p:nvSpPr>
        <p:spPr>
          <a:xfrm>
            <a:off x="2071850" y="3746925"/>
            <a:ext cx="1922700" cy="6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highlight>
                  <a:schemeClr val="lt1"/>
                </a:highlight>
              </a:rPr>
              <a:t>Standardized data</a:t>
            </a:r>
            <a:endParaRPr sz="1500">
              <a:solidFill>
                <a:schemeClr val="dk2"/>
              </a:solidFill>
              <a:highlight>
                <a:schemeClr val="lt1"/>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91" name="Shape 91"/>
        <p:cNvGrpSpPr/>
        <p:nvPr/>
      </p:nvGrpSpPr>
      <p:grpSpPr>
        <a:xfrm>
          <a:off x="0" y="0"/>
          <a:ext cx="0" cy="0"/>
          <a:chOff x="0" y="0"/>
          <a:chExt cx="0" cy="0"/>
        </a:xfrm>
      </p:grpSpPr>
      <p:pic>
        <p:nvPicPr>
          <p:cNvPr id="92" name="Google Shape;92;p17"/>
          <p:cNvPicPr preferRelativeResize="0"/>
          <p:nvPr/>
        </p:nvPicPr>
        <p:blipFill>
          <a:blip r:embed="rId3">
            <a:alphaModFix/>
          </a:blip>
          <a:stretch>
            <a:fillRect/>
          </a:stretch>
        </p:blipFill>
        <p:spPr>
          <a:xfrm>
            <a:off x="2870575" y="1591950"/>
            <a:ext cx="3362875" cy="3362875"/>
          </a:xfrm>
          <a:prstGeom prst="rect">
            <a:avLst/>
          </a:prstGeom>
          <a:noFill/>
          <a:ln>
            <a:noFill/>
          </a:ln>
        </p:spPr>
      </p:pic>
      <p:sp>
        <p:nvSpPr>
          <p:cNvPr id="93" name="Google Shape;93;p17"/>
          <p:cNvSpPr txBox="1"/>
          <p:nvPr>
            <p:ph type="title"/>
          </p:nvPr>
        </p:nvSpPr>
        <p:spPr>
          <a:xfrm>
            <a:off x="247350" y="445025"/>
            <a:ext cx="8520600" cy="267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Georgia"/>
                <a:ea typeface="Georgia"/>
                <a:cs typeface="Georgia"/>
                <a:sym typeface="Georgia"/>
              </a:rPr>
              <a:t>INTRODUCING: </a:t>
            </a:r>
            <a:endParaRPr b="1">
              <a:latin typeface="Georgia"/>
              <a:ea typeface="Georgia"/>
              <a:cs typeface="Georgia"/>
              <a:sym typeface="Georgia"/>
            </a:endParaRPr>
          </a:p>
          <a:p>
            <a:pPr indent="0" lvl="0" marL="0" rtl="0" algn="ctr">
              <a:spcBef>
                <a:spcPts val="0"/>
              </a:spcBef>
              <a:spcAft>
                <a:spcPts val="0"/>
              </a:spcAft>
              <a:buNone/>
            </a:pPr>
            <a:r>
              <a:rPr b="1" lang="en" sz="3900" u="sng">
                <a:latin typeface="Georgia"/>
                <a:ea typeface="Georgia"/>
                <a:cs typeface="Georgia"/>
                <a:sym typeface="Georgia"/>
              </a:rPr>
              <a:t>THE POWER ANALYSIS</a:t>
            </a:r>
            <a:endParaRPr b="1" sz="3900" u="sng">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97" name="Shape 97"/>
        <p:cNvGrpSpPr/>
        <p:nvPr/>
      </p:nvGrpSpPr>
      <p:grpSpPr>
        <a:xfrm>
          <a:off x="0" y="0"/>
          <a:ext cx="0" cy="0"/>
          <a:chOff x="0" y="0"/>
          <a:chExt cx="0" cy="0"/>
        </a:xfrm>
      </p:grpSpPr>
      <p:sp>
        <p:nvSpPr>
          <p:cNvPr id="98" name="Google Shape;98;p18"/>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Methods - Poisson, </a:t>
            </a:r>
            <a:r>
              <a:rPr b="1" lang="en">
                <a:latin typeface="Georgia"/>
                <a:ea typeface="Georgia"/>
                <a:cs typeface="Georgia"/>
                <a:sym typeface="Georgia"/>
              </a:rPr>
              <a:t>GLMM, Power Estimate</a:t>
            </a:r>
            <a:endParaRPr b="1">
              <a:latin typeface="Georgia"/>
              <a:ea typeface="Georgia"/>
              <a:cs typeface="Georgia"/>
              <a:sym typeface="Georgia"/>
            </a:endParaRPr>
          </a:p>
        </p:txBody>
      </p:sp>
      <p:sp>
        <p:nvSpPr>
          <p:cNvPr id="100" name="Google Shape;100;p18"/>
          <p:cNvSpPr txBox="1"/>
          <p:nvPr>
            <p:ph idx="1" type="body"/>
          </p:nvPr>
        </p:nvSpPr>
        <p:spPr>
          <a:xfrm>
            <a:off x="74800" y="1090550"/>
            <a:ext cx="77748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900">
                <a:solidFill>
                  <a:srgbClr val="073763"/>
                </a:solidFill>
                <a:latin typeface="Georgia"/>
                <a:ea typeface="Georgia"/>
                <a:cs typeface="Georgia"/>
                <a:sym typeface="Georgia"/>
              </a:rPr>
              <a:t>Poisson Distribution</a:t>
            </a:r>
            <a:endParaRPr sz="1900">
              <a:solidFill>
                <a:srgbClr val="073763"/>
              </a:solidFill>
              <a:latin typeface="Georgia"/>
              <a:ea typeface="Georgia"/>
              <a:cs typeface="Georgia"/>
              <a:sym typeface="Georgia"/>
            </a:endParaRPr>
          </a:p>
          <a:p>
            <a:pPr indent="-349250" lvl="0" marL="4572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Used with count data</a:t>
            </a:r>
            <a:endParaRPr sz="1900">
              <a:solidFill>
                <a:srgbClr val="073763"/>
              </a:solidFill>
              <a:latin typeface="Georgia"/>
              <a:ea typeface="Georgia"/>
              <a:cs typeface="Georgia"/>
              <a:sym typeface="Georgia"/>
            </a:endParaRPr>
          </a:p>
          <a:p>
            <a:pPr indent="-349250" lvl="0" marL="4572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Discrete events within an interval</a:t>
            </a:r>
            <a:endParaRPr sz="1900">
              <a:solidFill>
                <a:srgbClr val="073763"/>
              </a:solidFill>
              <a:latin typeface="Georgia"/>
              <a:ea typeface="Georgia"/>
              <a:cs typeface="Georgia"/>
              <a:sym typeface="Georgia"/>
            </a:endParaRPr>
          </a:p>
          <a:p>
            <a:pPr indent="-349250" lvl="1" marL="9144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Mean event </a:t>
            </a:r>
            <a:r>
              <a:rPr lang="en" sz="1900">
                <a:solidFill>
                  <a:srgbClr val="073763"/>
                </a:solidFill>
                <a:latin typeface="Georgia"/>
                <a:ea typeface="Georgia"/>
                <a:cs typeface="Georgia"/>
                <a:sym typeface="Georgia"/>
              </a:rPr>
              <a:t>occurrences</a:t>
            </a:r>
            <a:r>
              <a:rPr lang="en" sz="1900">
                <a:solidFill>
                  <a:srgbClr val="073763"/>
                </a:solidFill>
                <a:latin typeface="Georgia"/>
                <a:ea typeface="Georgia"/>
                <a:cs typeface="Georgia"/>
                <a:sym typeface="Georgia"/>
              </a:rPr>
              <a:t> per each interval (lambda)</a:t>
            </a:r>
            <a:endParaRPr sz="1900">
              <a:solidFill>
                <a:srgbClr val="073763"/>
              </a:solidFill>
              <a:latin typeface="Georgia"/>
              <a:ea typeface="Georgia"/>
              <a:cs typeface="Georgia"/>
              <a:sym typeface="Georgia"/>
            </a:endParaRPr>
          </a:p>
          <a:p>
            <a:pPr indent="-349250" lvl="1" marL="9144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Betas used to calculate lambda for lactating</a:t>
            </a:r>
            <a:endParaRPr sz="19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rPr lang="en" sz="1900">
                <a:solidFill>
                  <a:srgbClr val="073763"/>
                </a:solidFill>
                <a:latin typeface="Georgia"/>
                <a:ea typeface="Georgia"/>
                <a:cs typeface="Georgia"/>
                <a:sym typeface="Georgia"/>
              </a:rPr>
              <a:t>Generalized Linear Mixed Model (GLMM)</a:t>
            </a:r>
            <a:endParaRPr sz="1900">
              <a:solidFill>
                <a:srgbClr val="073763"/>
              </a:solidFill>
              <a:latin typeface="Georgia"/>
              <a:ea typeface="Georgia"/>
              <a:cs typeface="Georgia"/>
              <a:sym typeface="Georgia"/>
            </a:endParaRPr>
          </a:p>
          <a:p>
            <a:pPr indent="-349250" lvl="0" marL="4572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Includes random and fixed effects</a:t>
            </a:r>
            <a:endParaRPr sz="1900">
              <a:solidFill>
                <a:srgbClr val="073763"/>
              </a:solidFill>
              <a:latin typeface="Georgia"/>
              <a:ea typeface="Georgia"/>
              <a:cs typeface="Georgia"/>
              <a:sym typeface="Georgia"/>
            </a:endParaRPr>
          </a:p>
          <a:p>
            <a:pPr indent="-349250" lvl="0" marL="4572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Allows for various distributions of response variable</a:t>
            </a:r>
            <a:endParaRPr sz="1900">
              <a:solidFill>
                <a:srgbClr val="073763"/>
              </a:solidFill>
              <a:latin typeface="Georgia"/>
              <a:ea typeface="Georgia"/>
              <a:cs typeface="Georgia"/>
              <a:sym typeface="Georgia"/>
            </a:endParaRPr>
          </a:p>
          <a:p>
            <a:pPr indent="-349250" lvl="0" marL="457200" rtl="0" algn="l">
              <a:lnSpc>
                <a:spcPct val="10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Looks for a linear relationship between response and fixed effects</a:t>
            </a:r>
            <a:endParaRPr sz="19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rPr lang="en" sz="1900">
                <a:solidFill>
                  <a:srgbClr val="073763"/>
                </a:solidFill>
                <a:latin typeface="Georgia"/>
                <a:ea typeface="Georgia"/>
                <a:cs typeface="Georgia"/>
                <a:sym typeface="Georgia"/>
              </a:rPr>
              <a:t>Power Estimate</a:t>
            </a:r>
            <a:endParaRPr sz="1900">
              <a:solidFill>
                <a:srgbClr val="073763"/>
              </a:solidFill>
              <a:latin typeface="Georgia"/>
              <a:ea typeface="Georgia"/>
              <a:cs typeface="Georgia"/>
              <a:sym typeface="Georgia"/>
            </a:endParaRPr>
          </a:p>
        </p:txBody>
      </p:sp>
      <p:pic>
        <p:nvPicPr>
          <p:cNvPr id="101" name="Google Shape;101;p18"/>
          <p:cNvPicPr preferRelativeResize="0"/>
          <p:nvPr/>
        </p:nvPicPr>
        <p:blipFill>
          <a:blip r:embed="rId3">
            <a:alphaModFix/>
          </a:blip>
          <a:stretch>
            <a:fillRect/>
          </a:stretch>
        </p:blipFill>
        <p:spPr>
          <a:xfrm>
            <a:off x="515925" y="4268475"/>
            <a:ext cx="8261925" cy="610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05" name="Shape 105"/>
        <p:cNvGrpSpPr/>
        <p:nvPr/>
      </p:nvGrpSpPr>
      <p:grpSpPr>
        <a:xfrm>
          <a:off x="0" y="0"/>
          <a:ext cx="0" cy="0"/>
          <a:chOff x="0" y="0"/>
          <a:chExt cx="0" cy="0"/>
        </a:xfrm>
      </p:grpSpPr>
      <p:sp>
        <p:nvSpPr>
          <p:cNvPr id="106" name="Google Shape;106;p19"/>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Methods</a:t>
            </a:r>
            <a:endParaRPr b="1">
              <a:latin typeface="Georgia"/>
              <a:ea typeface="Georgia"/>
              <a:cs typeface="Georgia"/>
              <a:sym typeface="Georgia"/>
            </a:endParaRPr>
          </a:p>
        </p:txBody>
      </p:sp>
      <p:sp>
        <p:nvSpPr>
          <p:cNvPr id="108" name="Google Shape;108;p19"/>
          <p:cNvSpPr txBox="1"/>
          <p:nvPr>
            <p:ph idx="1" type="body"/>
          </p:nvPr>
        </p:nvSpPr>
        <p:spPr>
          <a:xfrm>
            <a:off x="106775" y="1321650"/>
            <a:ext cx="77748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t/>
            </a:r>
            <a:endParaRPr sz="19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rPr b="1" lang="en" sz="1900">
                <a:solidFill>
                  <a:srgbClr val="073763"/>
                </a:solidFill>
                <a:latin typeface="Georgia"/>
                <a:ea typeface="Georgia"/>
                <a:cs typeface="Georgia"/>
                <a:sym typeface="Georgia"/>
              </a:rPr>
              <a:t>Salmon abundance</a:t>
            </a:r>
            <a:r>
              <a:rPr lang="en" sz="1900">
                <a:solidFill>
                  <a:srgbClr val="073763"/>
                </a:solidFill>
                <a:latin typeface="Georgia"/>
                <a:ea typeface="Georgia"/>
                <a:cs typeface="Georgia"/>
                <a:sym typeface="Georgia"/>
              </a:rPr>
              <a:t> ~ commercially caught (1980-2010)</a:t>
            </a:r>
            <a:endParaRPr sz="1900">
              <a:solidFill>
                <a:srgbClr val="073763"/>
              </a:solidFill>
              <a:latin typeface="Georgia"/>
              <a:ea typeface="Georgia"/>
              <a:cs typeface="Georgia"/>
              <a:sym typeface="Georgia"/>
            </a:endParaRPr>
          </a:p>
          <a:p>
            <a:pPr indent="-336550" lvl="2" marL="13716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North Pacific Anadromous Fish Commission</a:t>
            </a:r>
            <a:endParaRPr sz="1700">
              <a:solidFill>
                <a:srgbClr val="073763"/>
              </a:solidFill>
              <a:latin typeface="Georgia"/>
              <a:ea typeface="Georgia"/>
              <a:cs typeface="Georgia"/>
              <a:sym typeface="Georgia"/>
            </a:endParaRPr>
          </a:p>
          <a:p>
            <a:pPr indent="-336550" lvl="2" marL="13716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Chinook &amp; Chum</a:t>
            </a:r>
            <a:endParaRPr sz="1700">
              <a:solidFill>
                <a:srgbClr val="073763"/>
              </a:solidFill>
              <a:latin typeface="Georgia"/>
              <a:ea typeface="Georgia"/>
              <a:cs typeface="Georgia"/>
              <a:sym typeface="Georgia"/>
            </a:endParaRPr>
          </a:p>
          <a:p>
            <a:pPr indent="-336550" lvl="2" marL="13716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Using the max and min abundances for the salmon we generated random distribution through time</a:t>
            </a:r>
            <a:endParaRPr sz="21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t/>
            </a:r>
            <a:endParaRPr sz="1600">
              <a:solidFill>
                <a:srgbClr val="073763"/>
              </a:solidFill>
              <a:latin typeface="Georgia"/>
              <a:ea typeface="Georgia"/>
              <a:cs typeface="Georgia"/>
              <a:sym typeface="Georgia"/>
            </a:endParaRPr>
          </a:p>
        </p:txBody>
      </p:sp>
      <p:pic>
        <p:nvPicPr>
          <p:cNvPr id="109" name="Google Shape;109;p19"/>
          <p:cNvPicPr preferRelativeResize="0"/>
          <p:nvPr/>
        </p:nvPicPr>
        <p:blipFill>
          <a:blip r:embed="rId3">
            <a:alphaModFix/>
          </a:blip>
          <a:stretch>
            <a:fillRect/>
          </a:stretch>
        </p:blipFill>
        <p:spPr>
          <a:xfrm rot="669331">
            <a:off x="6090700" y="2958376"/>
            <a:ext cx="2665326" cy="1779097"/>
          </a:xfrm>
          <a:prstGeom prst="rect">
            <a:avLst/>
          </a:prstGeom>
          <a:noFill/>
          <a:ln>
            <a:noFill/>
          </a:ln>
        </p:spPr>
      </p:pic>
      <p:pic>
        <p:nvPicPr>
          <p:cNvPr id="110" name="Google Shape;110;p19"/>
          <p:cNvPicPr preferRelativeResize="0"/>
          <p:nvPr/>
        </p:nvPicPr>
        <p:blipFill>
          <a:blip r:embed="rId3">
            <a:alphaModFix/>
          </a:blip>
          <a:stretch>
            <a:fillRect/>
          </a:stretch>
        </p:blipFill>
        <p:spPr>
          <a:xfrm rot="669326">
            <a:off x="7059020" y="2404915"/>
            <a:ext cx="1872485" cy="1249868"/>
          </a:xfrm>
          <a:prstGeom prst="rect">
            <a:avLst/>
          </a:prstGeom>
          <a:noFill/>
          <a:ln>
            <a:noFill/>
          </a:ln>
        </p:spPr>
      </p:pic>
      <p:pic>
        <p:nvPicPr>
          <p:cNvPr id="111" name="Google Shape;111;p19"/>
          <p:cNvPicPr preferRelativeResize="0"/>
          <p:nvPr/>
        </p:nvPicPr>
        <p:blipFill>
          <a:blip r:embed="rId3">
            <a:alphaModFix/>
          </a:blip>
          <a:stretch>
            <a:fillRect/>
          </a:stretch>
        </p:blipFill>
        <p:spPr>
          <a:xfrm rot="669323">
            <a:off x="5339127" y="3722165"/>
            <a:ext cx="1685746" cy="1125219"/>
          </a:xfrm>
          <a:prstGeom prst="rect">
            <a:avLst/>
          </a:prstGeom>
          <a:noFill/>
          <a:ln>
            <a:noFill/>
          </a:ln>
        </p:spPr>
      </p:pic>
      <p:pic>
        <p:nvPicPr>
          <p:cNvPr id="112" name="Google Shape;112;p19"/>
          <p:cNvPicPr preferRelativeResize="0"/>
          <p:nvPr/>
        </p:nvPicPr>
        <p:blipFill>
          <a:blip r:embed="rId3">
            <a:alphaModFix/>
          </a:blip>
          <a:stretch>
            <a:fillRect/>
          </a:stretch>
        </p:blipFill>
        <p:spPr>
          <a:xfrm rot="669336">
            <a:off x="7647657" y="4319289"/>
            <a:ext cx="1290363" cy="8613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16" name="Shape 116"/>
        <p:cNvGrpSpPr/>
        <p:nvPr/>
      </p:nvGrpSpPr>
      <p:grpSpPr>
        <a:xfrm>
          <a:off x="0" y="0"/>
          <a:ext cx="0" cy="0"/>
          <a:chOff x="0" y="0"/>
          <a:chExt cx="0" cy="0"/>
        </a:xfrm>
      </p:grpSpPr>
      <p:sp>
        <p:nvSpPr>
          <p:cNvPr id="117" name="Google Shape;117;p20"/>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8" name="Google Shape;11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Methods</a:t>
            </a:r>
            <a:endParaRPr b="1">
              <a:latin typeface="Georgia"/>
              <a:ea typeface="Georgia"/>
              <a:cs typeface="Georgia"/>
              <a:sym typeface="Georgia"/>
            </a:endParaRPr>
          </a:p>
        </p:txBody>
      </p:sp>
      <p:sp>
        <p:nvSpPr>
          <p:cNvPr id="119" name="Google Shape;119;p20"/>
          <p:cNvSpPr txBox="1"/>
          <p:nvPr>
            <p:ph idx="1" type="body"/>
          </p:nvPr>
        </p:nvSpPr>
        <p:spPr>
          <a:xfrm>
            <a:off x="74800" y="1166750"/>
            <a:ext cx="77748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b="1" lang="en" sz="1900">
                <a:solidFill>
                  <a:srgbClr val="073763"/>
                </a:solidFill>
                <a:latin typeface="Georgia"/>
                <a:ea typeface="Georgia"/>
                <a:cs typeface="Georgia"/>
                <a:sym typeface="Georgia"/>
              </a:rPr>
              <a:t>Number of orcas </a:t>
            </a:r>
            <a:r>
              <a:rPr lang="en" sz="1900">
                <a:solidFill>
                  <a:srgbClr val="073763"/>
                </a:solidFill>
                <a:latin typeface="Georgia"/>
                <a:ea typeface="Georgia"/>
                <a:cs typeface="Georgia"/>
                <a:sym typeface="Georgia"/>
              </a:rPr>
              <a:t>~ </a:t>
            </a:r>
            <a:endParaRPr sz="1900">
              <a:solidFill>
                <a:srgbClr val="073763"/>
              </a:solidFill>
              <a:latin typeface="Georgia"/>
              <a:ea typeface="Georgia"/>
              <a:cs typeface="Georgia"/>
              <a:sym typeface="Georgia"/>
            </a:endParaRPr>
          </a:p>
          <a:p>
            <a:pPr indent="-336550" lvl="1" marL="9144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NOAA Fisheries</a:t>
            </a:r>
            <a:endParaRPr sz="1700">
              <a:solidFill>
                <a:srgbClr val="073763"/>
              </a:solidFill>
              <a:latin typeface="Georgia"/>
              <a:ea typeface="Georgia"/>
              <a:cs typeface="Georgia"/>
              <a:sym typeface="Georgia"/>
            </a:endParaRPr>
          </a:p>
          <a:p>
            <a:pPr indent="-336550" lvl="1" marL="9144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As of 2019 -&gt; ~300 orcas in population, ~16 pods</a:t>
            </a:r>
            <a:endParaRPr sz="1700">
              <a:solidFill>
                <a:srgbClr val="073763"/>
              </a:solidFill>
              <a:latin typeface="Georgia"/>
              <a:ea typeface="Georgia"/>
              <a:cs typeface="Georgia"/>
              <a:sym typeface="Georgia"/>
            </a:endParaRPr>
          </a:p>
          <a:p>
            <a:pPr indent="-336550" lvl="1" marL="9144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Poisson distribution -&gt; mean total of orcas per year</a:t>
            </a:r>
            <a:endParaRPr sz="1700">
              <a:solidFill>
                <a:srgbClr val="073763"/>
              </a:solidFill>
              <a:latin typeface="Georgia"/>
              <a:ea typeface="Georgia"/>
              <a:cs typeface="Georgia"/>
              <a:sym typeface="Georgia"/>
            </a:endParaRPr>
          </a:p>
          <a:p>
            <a:pPr indent="-336550" lvl="1" marL="9144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Multinomial distribution -&gt; generate pods with less than mean total</a:t>
            </a:r>
            <a:endParaRPr sz="17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rPr b="1" lang="en" sz="1700">
                <a:solidFill>
                  <a:srgbClr val="073763"/>
                </a:solidFill>
                <a:latin typeface="Georgia"/>
                <a:ea typeface="Georgia"/>
                <a:cs typeface="Georgia"/>
                <a:sym typeface="Georgia"/>
              </a:rPr>
              <a:t>Lactating Orcas ~</a:t>
            </a:r>
            <a:endParaRPr sz="1700">
              <a:solidFill>
                <a:srgbClr val="073763"/>
              </a:solidFill>
              <a:latin typeface="Georgia"/>
              <a:ea typeface="Georgia"/>
              <a:cs typeface="Georgia"/>
              <a:sym typeface="Georgia"/>
            </a:endParaRPr>
          </a:p>
          <a:p>
            <a:pPr indent="-336550" lvl="1" marL="9144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Poisson distribution with ß</a:t>
            </a:r>
            <a:r>
              <a:rPr baseline="-25000" lang="en" sz="1700">
                <a:solidFill>
                  <a:srgbClr val="073763"/>
                </a:solidFill>
                <a:latin typeface="Georgia"/>
                <a:ea typeface="Georgia"/>
                <a:cs typeface="Georgia"/>
                <a:sym typeface="Georgia"/>
              </a:rPr>
              <a:t>1</a:t>
            </a:r>
            <a:r>
              <a:rPr lang="en" sz="1700">
                <a:solidFill>
                  <a:srgbClr val="073763"/>
                </a:solidFill>
                <a:latin typeface="Georgia"/>
                <a:ea typeface="Georgia"/>
                <a:cs typeface="Georgia"/>
                <a:sym typeface="Georgia"/>
              </a:rPr>
              <a:t> as effect of pod size, ß</a:t>
            </a:r>
            <a:r>
              <a:rPr baseline="-25000" lang="en" sz="1700">
                <a:solidFill>
                  <a:srgbClr val="073763"/>
                </a:solidFill>
                <a:latin typeface="Georgia"/>
                <a:ea typeface="Georgia"/>
                <a:cs typeface="Georgia"/>
                <a:sym typeface="Georgia"/>
              </a:rPr>
              <a:t>2</a:t>
            </a:r>
            <a:r>
              <a:rPr lang="en" sz="1700">
                <a:solidFill>
                  <a:srgbClr val="073763"/>
                </a:solidFill>
                <a:latin typeface="Georgia"/>
                <a:ea typeface="Georgia"/>
                <a:cs typeface="Georgia"/>
                <a:sym typeface="Georgia"/>
              </a:rPr>
              <a:t> as effect of salmon abundance </a:t>
            </a:r>
            <a:endParaRPr sz="1700">
              <a:solidFill>
                <a:srgbClr val="073763"/>
              </a:solidFill>
              <a:latin typeface="Georgia"/>
              <a:ea typeface="Georgia"/>
              <a:cs typeface="Georgia"/>
              <a:sym typeface="Georgia"/>
            </a:endParaRPr>
          </a:p>
          <a:p>
            <a:pPr indent="-336550" lvl="2" marL="13716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ß</a:t>
            </a:r>
            <a:r>
              <a:rPr baseline="-25000" lang="en" sz="1700">
                <a:solidFill>
                  <a:srgbClr val="073763"/>
                </a:solidFill>
                <a:latin typeface="Georgia"/>
                <a:ea typeface="Georgia"/>
                <a:cs typeface="Georgia"/>
                <a:sym typeface="Georgia"/>
              </a:rPr>
              <a:t>1</a:t>
            </a:r>
            <a:r>
              <a:rPr lang="en" sz="1700">
                <a:solidFill>
                  <a:srgbClr val="073763"/>
                </a:solidFill>
                <a:latin typeface="Georgia"/>
                <a:ea typeface="Georgia"/>
                <a:cs typeface="Georgia"/>
                <a:sym typeface="Georgia"/>
              </a:rPr>
              <a:t>: 0.2-0.24 (from COSEWIC)</a:t>
            </a:r>
            <a:endParaRPr sz="1700">
              <a:solidFill>
                <a:srgbClr val="073763"/>
              </a:solidFill>
              <a:latin typeface="Georgia"/>
              <a:ea typeface="Georgia"/>
              <a:cs typeface="Georgia"/>
              <a:sym typeface="Georgia"/>
            </a:endParaRPr>
          </a:p>
          <a:p>
            <a:pPr indent="-336550" lvl="2" marL="1371600" rtl="0" algn="l">
              <a:lnSpc>
                <a:spcPct val="105000"/>
              </a:lnSpc>
              <a:spcBef>
                <a:spcPts val="0"/>
              </a:spcBef>
              <a:spcAft>
                <a:spcPts val="0"/>
              </a:spcAft>
              <a:buClr>
                <a:srgbClr val="073763"/>
              </a:buClr>
              <a:buSzPts val="1700"/>
              <a:buFont typeface="Georgia"/>
              <a:buChar char="■"/>
            </a:pPr>
            <a:r>
              <a:rPr lang="en" sz="1700">
                <a:solidFill>
                  <a:srgbClr val="073763"/>
                </a:solidFill>
                <a:latin typeface="Georgia"/>
                <a:ea typeface="Georgia"/>
                <a:cs typeface="Georgia"/>
                <a:sym typeface="Georgia"/>
              </a:rPr>
              <a:t>ß</a:t>
            </a:r>
            <a:r>
              <a:rPr baseline="-25000" lang="en" sz="1700">
                <a:solidFill>
                  <a:srgbClr val="073763"/>
                </a:solidFill>
                <a:latin typeface="Georgia"/>
                <a:ea typeface="Georgia"/>
                <a:cs typeface="Georgia"/>
                <a:sym typeface="Georgia"/>
              </a:rPr>
              <a:t>2</a:t>
            </a:r>
            <a:r>
              <a:rPr lang="en" sz="1700">
                <a:solidFill>
                  <a:srgbClr val="073763"/>
                </a:solidFill>
                <a:latin typeface="Georgia"/>
                <a:ea typeface="Georgia"/>
                <a:cs typeface="Georgia"/>
                <a:sym typeface="Georgia"/>
              </a:rPr>
              <a:t>: 0.00001-0.1 (various discrete levels, estimation)</a:t>
            </a:r>
            <a:endParaRPr sz="1700">
              <a:solidFill>
                <a:srgbClr val="073763"/>
              </a:solidFill>
              <a:latin typeface="Georgia"/>
              <a:ea typeface="Georgia"/>
              <a:cs typeface="Georgia"/>
              <a:sym typeface="Georgia"/>
            </a:endParaRPr>
          </a:p>
          <a:p>
            <a:pPr indent="0" lvl="0" marL="0" rtl="0" algn="l">
              <a:lnSpc>
                <a:spcPct val="105000"/>
              </a:lnSpc>
              <a:spcBef>
                <a:spcPts val="0"/>
              </a:spcBef>
              <a:spcAft>
                <a:spcPts val="0"/>
              </a:spcAft>
              <a:buNone/>
            </a:pPr>
            <a:r>
              <a:rPr lang="en" sz="1700">
                <a:solidFill>
                  <a:srgbClr val="073763"/>
                </a:solidFill>
                <a:latin typeface="Georgia"/>
                <a:ea typeface="Georgia"/>
                <a:cs typeface="Georgia"/>
                <a:sym typeface="Georgia"/>
              </a:rPr>
              <a:t>Power analysis to determine power estimate (# of significant models)</a:t>
            </a:r>
            <a:endParaRPr sz="1900">
              <a:solidFill>
                <a:srgbClr val="073763"/>
              </a:solidFill>
              <a:latin typeface="Georgia"/>
              <a:ea typeface="Georgia"/>
              <a:cs typeface="Georgia"/>
              <a:sym typeface="Georgia"/>
            </a:endParaRPr>
          </a:p>
        </p:txBody>
      </p:sp>
      <p:pic>
        <p:nvPicPr>
          <p:cNvPr id="120" name="Google Shape;120;p20"/>
          <p:cNvPicPr preferRelativeResize="0"/>
          <p:nvPr/>
        </p:nvPicPr>
        <p:blipFill>
          <a:blip r:embed="rId3">
            <a:alphaModFix/>
          </a:blip>
          <a:stretch>
            <a:fillRect/>
          </a:stretch>
        </p:blipFill>
        <p:spPr>
          <a:xfrm rot="401401">
            <a:off x="6368611" y="954666"/>
            <a:ext cx="2957327" cy="197401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BABDA"/>
        </a:solidFill>
      </p:bgPr>
    </p:bg>
    <p:spTree>
      <p:nvGrpSpPr>
        <p:cNvPr id="124" name="Shape 124"/>
        <p:cNvGrpSpPr/>
        <p:nvPr/>
      </p:nvGrpSpPr>
      <p:grpSpPr>
        <a:xfrm>
          <a:off x="0" y="0"/>
          <a:ext cx="0" cy="0"/>
          <a:chOff x="0" y="0"/>
          <a:chExt cx="0" cy="0"/>
        </a:xfrm>
      </p:grpSpPr>
      <p:sp>
        <p:nvSpPr>
          <p:cNvPr id="125" name="Google Shape;125;p21"/>
          <p:cNvSpPr/>
          <p:nvPr/>
        </p:nvSpPr>
        <p:spPr>
          <a:xfrm>
            <a:off x="0" y="0"/>
            <a:ext cx="9144000" cy="1039500"/>
          </a:xfrm>
          <a:prstGeom prst="rect">
            <a:avLst/>
          </a:prstGeom>
          <a:solidFill>
            <a:srgbClr val="EEEEEE">
              <a:alpha val="557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Assumptions</a:t>
            </a:r>
            <a:endParaRPr b="1">
              <a:latin typeface="Georgia"/>
              <a:ea typeface="Georgia"/>
              <a:cs typeface="Georgia"/>
              <a:sym typeface="Georgia"/>
            </a:endParaRPr>
          </a:p>
        </p:txBody>
      </p:sp>
      <p:sp>
        <p:nvSpPr>
          <p:cNvPr id="127" name="Google Shape;127;p21"/>
          <p:cNvSpPr txBox="1"/>
          <p:nvPr>
            <p:ph idx="1" type="body"/>
          </p:nvPr>
        </p:nvSpPr>
        <p:spPr>
          <a:xfrm>
            <a:off x="228600" y="1152475"/>
            <a:ext cx="5895900" cy="4143300"/>
          </a:xfrm>
          <a:prstGeom prst="rect">
            <a:avLst/>
          </a:prstGeom>
        </p:spPr>
        <p:txBody>
          <a:bodyPr anchorCtr="0" anchor="t" bIns="91425" lIns="91425" spcFirstLastPara="1" rIns="91425" wrap="square" tIns="91425">
            <a:noAutofit/>
          </a:bodyPr>
          <a:lstStyle/>
          <a:p>
            <a:pPr indent="-349250" lvl="0" marL="457200" rtl="0" algn="l">
              <a:lnSpc>
                <a:spcPct val="9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Fish data assumptions</a:t>
            </a:r>
            <a:r>
              <a:rPr lang="en" sz="1900">
                <a:solidFill>
                  <a:srgbClr val="073763"/>
                </a:solidFill>
                <a:latin typeface="Georgia"/>
                <a:ea typeface="Georgia"/>
                <a:cs typeface="Georgia"/>
                <a:sym typeface="Georgia"/>
              </a:rPr>
              <a:t>:</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Changes in fish catch is equal to changes in real pop.</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Real fish pop. is likely higher in abundance</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Fish abundance is not changing with time (random)</a:t>
            </a:r>
            <a:endParaRPr sz="1900">
              <a:solidFill>
                <a:srgbClr val="073763"/>
              </a:solidFill>
              <a:latin typeface="Georgia"/>
              <a:ea typeface="Georgia"/>
              <a:cs typeface="Georgia"/>
              <a:sym typeface="Georgia"/>
            </a:endParaRPr>
          </a:p>
          <a:p>
            <a:pPr indent="-349250" lvl="0" marL="457200" rtl="0" algn="l">
              <a:lnSpc>
                <a:spcPct val="95000"/>
              </a:lnSpc>
              <a:spcBef>
                <a:spcPts val="0"/>
              </a:spcBef>
              <a:spcAft>
                <a:spcPts val="0"/>
              </a:spcAft>
              <a:buClr>
                <a:srgbClr val="073763"/>
              </a:buClr>
              <a:buSzPts val="1900"/>
              <a:buFont typeface="Georgia"/>
              <a:buChar char="●"/>
            </a:pPr>
            <a:r>
              <a:rPr b="1" lang="en" sz="1900">
                <a:solidFill>
                  <a:srgbClr val="073763"/>
                </a:solidFill>
                <a:latin typeface="Georgia"/>
                <a:ea typeface="Georgia"/>
                <a:cs typeface="Georgia"/>
                <a:sym typeface="Georgia"/>
              </a:rPr>
              <a:t>Orca data</a:t>
            </a:r>
            <a:r>
              <a:rPr lang="en" sz="1900">
                <a:solidFill>
                  <a:srgbClr val="073763"/>
                </a:solidFill>
                <a:latin typeface="Georgia"/>
                <a:ea typeface="Georgia"/>
                <a:cs typeface="Georgia"/>
                <a:sym typeface="Georgia"/>
              </a:rPr>
              <a:t>:</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All pod sizes are </a:t>
            </a:r>
            <a:r>
              <a:rPr lang="en" sz="1900">
                <a:solidFill>
                  <a:srgbClr val="073763"/>
                </a:solidFill>
                <a:latin typeface="Georgia"/>
                <a:ea typeface="Georgia"/>
                <a:cs typeface="Georgia"/>
                <a:sym typeface="Georgia"/>
              </a:rPr>
              <a:t>equally</a:t>
            </a:r>
            <a:r>
              <a:rPr lang="en" sz="1900">
                <a:solidFill>
                  <a:srgbClr val="073763"/>
                </a:solidFill>
                <a:latin typeface="Georgia"/>
                <a:ea typeface="Georgia"/>
                <a:cs typeface="Georgia"/>
                <a:sym typeface="Georgia"/>
              </a:rPr>
              <a:t> likely</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Total number of orcas each year varies according to a poisson distribution</a:t>
            </a:r>
            <a:endParaRPr sz="1900">
              <a:solidFill>
                <a:srgbClr val="073763"/>
              </a:solidFill>
              <a:latin typeface="Georgia"/>
              <a:ea typeface="Georgia"/>
              <a:cs typeface="Georgia"/>
              <a:sym typeface="Georgia"/>
            </a:endParaRPr>
          </a:p>
          <a:p>
            <a:pPr indent="-349250" lvl="1" marL="9144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Uniform 20-24% reproductive age females /year</a:t>
            </a:r>
            <a:endParaRPr sz="1900">
              <a:solidFill>
                <a:srgbClr val="073763"/>
              </a:solidFill>
              <a:latin typeface="Georgia"/>
              <a:ea typeface="Georgia"/>
              <a:cs typeface="Georgia"/>
              <a:sym typeface="Georgia"/>
            </a:endParaRPr>
          </a:p>
          <a:p>
            <a:pPr indent="-349250" lvl="2" marL="1371600" rtl="0" algn="l">
              <a:lnSpc>
                <a:spcPct val="95000"/>
              </a:lnSpc>
              <a:spcBef>
                <a:spcPts val="0"/>
              </a:spcBef>
              <a:spcAft>
                <a:spcPts val="0"/>
              </a:spcAft>
              <a:buClr>
                <a:srgbClr val="073763"/>
              </a:buClr>
              <a:buSzPts val="1900"/>
              <a:buFont typeface="Georgia"/>
              <a:buChar char="■"/>
            </a:pPr>
            <a:r>
              <a:rPr lang="en" sz="1900">
                <a:solidFill>
                  <a:srgbClr val="073763"/>
                </a:solidFill>
                <a:latin typeface="Georgia"/>
                <a:ea typeface="Georgia"/>
                <a:cs typeface="Georgia"/>
                <a:sym typeface="Georgia"/>
              </a:rPr>
              <a:t>Female orcas won’t give birth while they’re nursing</a:t>
            </a:r>
            <a:endParaRPr sz="1900">
              <a:solidFill>
                <a:srgbClr val="073763"/>
              </a:solidFill>
              <a:latin typeface="Georgia"/>
              <a:ea typeface="Georgia"/>
              <a:cs typeface="Georgia"/>
              <a:sym typeface="Georgia"/>
            </a:endParaRPr>
          </a:p>
          <a:p>
            <a:pPr indent="0" lvl="0" marL="0" rtl="0" algn="l">
              <a:lnSpc>
                <a:spcPct val="95000"/>
              </a:lnSpc>
              <a:spcBef>
                <a:spcPts val="1200"/>
              </a:spcBef>
              <a:spcAft>
                <a:spcPts val="0"/>
              </a:spcAft>
              <a:buNone/>
            </a:pPr>
            <a:r>
              <a:t/>
            </a:r>
            <a:endParaRPr sz="1900">
              <a:solidFill>
                <a:srgbClr val="073763"/>
              </a:solidFill>
              <a:latin typeface="Georgia"/>
              <a:ea typeface="Georgia"/>
              <a:cs typeface="Georgia"/>
              <a:sym typeface="Georgia"/>
            </a:endParaRPr>
          </a:p>
          <a:p>
            <a:pPr indent="0" lvl="0" marL="914400" rtl="0" algn="l">
              <a:lnSpc>
                <a:spcPct val="95000"/>
              </a:lnSpc>
              <a:spcBef>
                <a:spcPts val="1200"/>
              </a:spcBef>
              <a:spcAft>
                <a:spcPts val="1200"/>
              </a:spcAft>
              <a:buNone/>
            </a:pPr>
            <a:r>
              <a:t/>
            </a:r>
            <a:endParaRPr sz="1600">
              <a:solidFill>
                <a:srgbClr val="073763"/>
              </a:solidFill>
              <a:latin typeface="Georgia"/>
              <a:ea typeface="Georgia"/>
              <a:cs typeface="Georgia"/>
              <a:sym typeface="Georgia"/>
            </a:endParaRPr>
          </a:p>
        </p:txBody>
      </p:sp>
      <p:pic>
        <p:nvPicPr>
          <p:cNvPr id="128" name="Google Shape;128;p21"/>
          <p:cNvPicPr preferRelativeResize="0"/>
          <p:nvPr/>
        </p:nvPicPr>
        <p:blipFill>
          <a:blip r:embed="rId3">
            <a:alphaModFix/>
          </a:blip>
          <a:stretch>
            <a:fillRect/>
          </a:stretch>
        </p:blipFill>
        <p:spPr>
          <a:xfrm>
            <a:off x="6055674" y="374226"/>
            <a:ext cx="3000701" cy="356750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